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02" r:id="rId2"/>
    <p:sldId id="299" r:id="rId3"/>
    <p:sldId id="408" r:id="rId4"/>
    <p:sldId id="407" r:id="rId5"/>
    <p:sldId id="256" r:id="rId6"/>
    <p:sldId id="409" r:id="rId7"/>
    <p:sldId id="257" r:id="rId8"/>
    <p:sldId id="410" r:id="rId9"/>
    <p:sldId id="411" r:id="rId10"/>
    <p:sldId id="412" r:id="rId11"/>
    <p:sldId id="413" r:id="rId12"/>
    <p:sldId id="414" r:id="rId13"/>
    <p:sldId id="415" r:id="rId14"/>
    <p:sldId id="416" r:id="rId15"/>
    <p:sldId id="417" r:id="rId16"/>
    <p:sldId id="418" r:id="rId17"/>
    <p:sldId id="419" r:id="rId18"/>
    <p:sldId id="420" r:id="rId19"/>
    <p:sldId id="421" r:id="rId20"/>
    <p:sldId id="422" r:id="rId21"/>
    <p:sldId id="423" r:id="rId22"/>
    <p:sldId id="424" r:id="rId23"/>
    <p:sldId id="425" r:id="rId24"/>
    <p:sldId id="426" r:id="rId25"/>
    <p:sldId id="427" r:id="rId26"/>
    <p:sldId id="428" r:id="rId27"/>
    <p:sldId id="429" r:id="rId28"/>
    <p:sldId id="430" r:id="rId29"/>
    <p:sldId id="431" r:id="rId30"/>
    <p:sldId id="432" r:id="rId31"/>
    <p:sldId id="433" r:id="rId32"/>
    <p:sldId id="434" r:id="rId33"/>
    <p:sldId id="435" r:id="rId34"/>
    <p:sldId id="436" r:id="rId35"/>
    <p:sldId id="437" r:id="rId36"/>
    <p:sldId id="438" r:id="rId37"/>
    <p:sldId id="439" r:id="rId38"/>
    <p:sldId id="298"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5" d="100"/>
          <a:sy n="85" d="100"/>
        </p:scale>
        <p:origin x="590"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2075A-8040-4281-A31B-F33DE9FF62A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132122B-3E73-4976-AAFC-F23BC1FDC9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D47CEB4-A622-466C-96FC-498B092BF752}"/>
              </a:ext>
            </a:extLst>
          </p:cNvPr>
          <p:cNvSpPr>
            <a:spLocks noGrp="1"/>
          </p:cNvSpPr>
          <p:nvPr>
            <p:ph type="dt" sz="half" idx="10"/>
          </p:nvPr>
        </p:nvSpPr>
        <p:spPr/>
        <p:txBody>
          <a:bodyPr/>
          <a:lstStyle/>
          <a:p>
            <a:fld id="{55FF9156-7633-4D6D-876E-5A43B3F88229}" type="datetimeFigureOut">
              <a:rPr lang="en-US" smtClean="0"/>
              <a:t>10/27/2023</a:t>
            </a:fld>
            <a:endParaRPr lang="en-US"/>
          </a:p>
        </p:txBody>
      </p:sp>
      <p:sp>
        <p:nvSpPr>
          <p:cNvPr id="5" name="Footer Placeholder 4">
            <a:extLst>
              <a:ext uri="{FF2B5EF4-FFF2-40B4-BE49-F238E27FC236}">
                <a16:creationId xmlns:a16="http://schemas.microsoft.com/office/drawing/2014/main" id="{8D3A929B-F914-4AB3-8D86-A74B3FEB3C4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5A6A0A0-264D-4C05-878C-FD8935F46EC4}"/>
              </a:ext>
            </a:extLst>
          </p:cNvPr>
          <p:cNvSpPr>
            <a:spLocks noGrp="1"/>
          </p:cNvSpPr>
          <p:nvPr>
            <p:ph type="sldNum" sz="quarter" idx="12"/>
          </p:nvPr>
        </p:nvSpPr>
        <p:spPr/>
        <p:txBody>
          <a:bodyPr/>
          <a:lstStyle/>
          <a:p>
            <a:fld id="{A935FEC1-9D21-42F3-85D2-E5106FD2F3FD}" type="slidenum">
              <a:rPr lang="en-US" smtClean="0"/>
              <a:t>‹#›</a:t>
            </a:fld>
            <a:endParaRPr lang="en-US"/>
          </a:p>
        </p:txBody>
      </p:sp>
    </p:spTree>
    <p:extLst>
      <p:ext uri="{BB962C8B-B14F-4D97-AF65-F5344CB8AC3E}">
        <p14:creationId xmlns:p14="http://schemas.microsoft.com/office/powerpoint/2010/main" val="25479847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35E792-348F-477A-A3D4-B60502ECFF8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C8827EC-7222-416F-B28B-F71F8E09EAF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02D0F4F-0535-447B-8A77-683ADB493762}"/>
              </a:ext>
            </a:extLst>
          </p:cNvPr>
          <p:cNvSpPr>
            <a:spLocks noGrp="1"/>
          </p:cNvSpPr>
          <p:nvPr>
            <p:ph type="dt" sz="half" idx="10"/>
          </p:nvPr>
        </p:nvSpPr>
        <p:spPr/>
        <p:txBody>
          <a:bodyPr/>
          <a:lstStyle/>
          <a:p>
            <a:fld id="{55FF9156-7633-4D6D-876E-5A43B3F88229}" type="datetimeFigureOut">
              <a:rPr lang="en-US" smtClean="0"/>
              <a:t>10/27/2023</a:t>
            </a:fld>
            <a:endParaRPr lang="en-US"/>
          </a:p>
        </p:txBody>
      </p:sp>
      <p:sp>
        <p:nvSpPr>
          <p:cNvPr id="5" name="Footer Placeholder 4">
            <a:extLst>
              <a:ext uri="{FF2B5EF4-FFF2-40B4-BE49-F238E27FC236}">
                <a16:creationId xmlns:a16="http://schemas.microsoft.com/office/drawing/2014/main" id="{64DD4307-535B-4E19-87FD-74A8684A44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D7B9FB-0DB7-401C-9ED8-D1901B21788A}"/>
              </a:ext>
            </a:extLst>
          </p:cNvPr>
          <p:cNvSpPr>
            <a:spLocks noGrp="1"/>
          </p:cNvSpPr>
          <p:nvPr>
            <p:ph type="sldNum" sz="quarter" idx="12"/>
          </p:nvPr>
        </p:nvSpPr>
        <p:spPr/>
        <p:txBody>
          <a:bodyPr/>
          <a:lstStyle/>
          <a:p>
            <a:fld id="{A935FEC1-9D21-42F3-85D2-E5106FD2F3FD}" type="slidenum">
              <a:rPr lang="en-US" smtClean="0"/>
              <a:t>‹#›</a:t>
            </a:fld>
            <a:endParaRPr lang="en-US"/>
          </a:p>
        </p:txBody>
      </p:sp>
    </p:spTree>
    <p:extLst>
      <p:ext uri="{BB962C8B-B14F-4D97-AF65-F5344CB8AC3E}">
        <p14:creationId xmlns:p14="http://schemas.microsoft.com/office/powerpoint/2010/main" val="14474675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B1C8DFF-56B3-4E72-B35D-5D2B7E47C5F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AEBCF48-5C27-4DF4-9E06-988493B0E33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D1EC85C-8C7F-4546-AA1F-5E379E795038}"/>
              </a:ext>
            </a:extLst>
          </p:cNvPr>
          <p:cNvSpPr>
            <a:spLocks noGrp="1"/>
          </p:cNvSpPr>
          <p:nvPr>
            <p:ph type="dt" sz="half" idx="10"/>
          </p:nvPr>
        </p:nvSpPr>
        <p:spPr/>
        <p:txBody>
          <a:bodyPr/>
          <a:lstStyle/>
          <a:p>
            <a:fld id="{55FF9156-7633-4D6D-876E-5A43B3F88229}" type="datetimeFigureOut">
              <a:rPr lang="en-US" smtClean="0"/>
              <a:t>10/27/2023</a:t>
            </a:fld>
            <a:endParaRPr lang="en-US"/>
          </a:p>
        </p:txBody>
      </p:sp>
      <p:sp>
        <p:nvSpPr>
          <p:cNvPr id="5" name="Footer Placeholder 4">
            <a:extLst>
              <a:ext uri="{FF2B5EF4-FFF2-40B4-BE49-F238E27FC236}">
                <a16:creationId xmlns:a16="http://schemas.microsoft.com/office/drawing/2014/main" id="{581082E4-666E-4852-9043-F6EA80BE99A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9B1CF1-A1E6-4B35-A157-73E8C6D23329}"/>
              </a:ext>
            </a:extLst>
          </p:cNvPr>
          <p:cNvSpPr>
            <a:spLocks noGrp="1"/>
          </p:cNvSpPr>
          <p:nvPr>
            <p:ph type="sldNum" sz="quarter" idx="12"/>
          </p:nvPr>
        </p:nvSpPr>
        <p:spPr/>
        <p:txBody>
          <a:bodyPr/>
          <a:lstStyle/>
          <a:p>
            <a:fld id="{A935FEC1-9D21-42F3-85D2-E5106FD2F3FD}" type="slidenum">
              <a:rPr lang="en-US" smtClean="0"/>
              <a:t>‹#›</a:t>
            </a:fld>
            <a:endParaRPr lang="en-US"/>
          </a:p>
        </p:txBody>
      </p:sp>
    </p:spTree>
    <p:extLst>
      <p:ext uri="{BB962C8B-B14F-4D97-AF65-F5344CB8AC3E}">
        <p14:creationId xmlns:p14="http://schemas.microsoft.com/office/powerpoint/2010/main" val="38277369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E643F4-D5EE-45F3-985F-B15117DCE6F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12D4091-A23D-43A8-9E04-7660881CDAD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0E5C16-C9E0-49C6-97DD-8EFE69D81EF9}"/>
              </a:ext>
            </a:extLst>
          </p:cNvPr>
          <p:cNvSpPr>
            <a:spLocks noGrp="1"/>
          </p:cNvSpPr>
          <p:nvPr>
            <p:ph type="dt" sz="half" idx="10"/>
          </p:nvPr>
        </p:nvSpPr>
        <p:spPr/>
        <p:txBody>
          <a:bodyPr/>
          <a:lstStyle/>
          <a:p>
            <a:fld id="{55FF9156-7633-4D6D-876E-5A43B3F88229}" type="datetimeFigureOut">
              <a:rPr lang="en-US" smtClean="0"/>
              <a:t>10/27/2023</a:t>
            </a:fld>
            <a:endParaRPr lang="en-US"/>
          </a:p>
        </p:txBody>
      </p:sp>
      <p:sp>
        <p:nvSpPr>
          <p:cNvPr id="5" name="Footer Placeholder 4">
            <a:extLst>
              <a:ext uri="{FF2B5EF4-FFF2-40B4-BE49-F238E27FC236}">
                <a16:creationId xmlns:a16="http://schemas.microsoft.com/office/drawing/2014/main" id="{F0A5A5CA-EB0A-455A-AC65-79D2D2A83A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B39C0F-2800-4B9E-8FF4-BFC00F2F290B}"/>
              </a:ext>
            </a:extLst>
          </p:cNvPr>
          <p:cNvSpPr>
            <a:spLocks noGrp="1"/>
          </p:cNvSpPr>
          <p:nvPr>
            <p:ph type="sldNum" sz="quarter" idx="12"/>
          </p:nvPr>
        </p:nvSpPr>
        <p:spPr/>
        <p:txBody>
          <a:bodyPr/>
          <a:lstStyle/>
          <a:p>
            <a:fld id="{A935FEC1-9D21-42F3-85D2-E5106FD2F3FD}" type="slidenum">
              <a:rPr lang="en-US" smtClean="0"/>
              <a:t>‹#›</a:t>
            </a:fld>
            <a:endParaRPr lang="en-US"/>
          </a:p>
        </p:txBody>
      </p:sp>
    </p:spTree>
    <p:extLst>
      <p:ext uri="{BB962C8B-B14F-4D97-AF65-F5344CB8AC3E}">
        <p14:creationId xmlns:p14="http://schemas.microsoft.com/office/powerpoint/2010/main" val="2750712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99C0BD-C0A4-496E-AF62-FD06F3CC46F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E123879-E51E-41DA-B930-A8836E45EA2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9C3A794-A8CE-450F-85C8-0EAB2F6A6A44}"/>
              </a:ext>
            </a:extLst>
          </p:cNvPr>
          <p:cNvSpPr>
            <a:spLocks noGrp="1"/>
          </p:cNvSpPr>
          <p:nvPr>
            <p:ph type="dt" sz="half" idx="10"/>
          </p:nvPr>
        </p:nvSpPr>
        <p:spPr/>
        <p:txBody>
          <a:bodyPr/>
          <a:lstStyle/>
          <a:p>
            <a:fld id="{55FF9156-7633-4D6D-876E-5A43B3F88229}" type="datetimeFigureOut">
              <a:rPr lang="en-US" smtClean="0"/>
              <a:t>10/27/2023</a:t>
            </a:fld>
            <a:endParaRPr lang="en-US"/>
          </a:p>
        </p:txBody>
      </p:sp>
      <p:sp>
        <p:nvSpPr>
          <p:cNvPr id="5" name="Footer Placeholder 4">
            <a:extLst>
              <a:ext uri="{FF2B5EF4-FFF2-40B4-BE49-F238E27FC236}">
                <a16:creationId xmlns:a16="http://schemas.microsoft.com/office/drawing/2014/main" id="{4DBD48D8-2467-427A-8929-9CEB17B4763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8EF85E-6833-4916-8494-A94C7AB41F6D}"/>
              </a:ext>
            </a:extLst>
          </p:cNvPr>
          <p:cNvSpPr>
            <a:spLocks noGrp="1"/>
          </p:cNvSpPr>
          <p:nvPr>
            <p:ph type="sldNum" sz="quarter" idx="12"/>
          </p:nvPr>
        </p:nvSpPr>
        <p:spPr/>
        <p:txBody>
          <a:bodyPr/>
          <a:lstStyle/>
          <a:p>
            <a:fld id="{A935FEC1-9D21-42F3-85D2-E5106FD2F3FD}" type="slidenum">
              <a:rPr lang="en-US" smtClean="0"/>
              <a:t>‹#›</a:t>
            </a:fld>
            <a:endParaRPr lang="en-US"/>
          </a:p>
        </p:txBody>
      </p:sp>
    </p:spTree>
    <p:extLst>
      <p:ext uri="{BB962C8B-B14F-4D97-AF65-F5344CB8AC3E}">
        <p14:creationId xmlns:p14="http://schemas.microsoft.com/office/powerpoint/2010/main" val="21408373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DE53E9-38E7-4B09-A8B3-6394635B6EF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F34FED-C03D-435A-B588-63A979E91AB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32D3C1E-17EB-41EC-B53C-BE28A92BF12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064ADF0-A9FB-41DE-B1CA-A75F75A98F57}"/>
              </a:ext>
            </a:extLst>
          </p:cNvPr>
          <p:cNvSpPr>
            <a:spLocks noGrp="1"/>
          </p:cNvSpPr>
          <p:nvPr>
            <p:ph type="dt" sz="half" idx="10"/>
          </p:nvPr>
        </p:nvSpPr>
        <p:spPr/>
        <p:txBody>
          <a:bodyPr/>
          <a:lstStyle/>
          <a:p>
            <a:fld id="{55FF9156-7633-4D6D-876E-5A43B3F88229}" type="datetimeFigureOut">
              <a:rPr lang="en-US" smtClean="0"/>
              <a:t>10/27/2023</a:t>
            </a:fld>
            <a:endParaRPr lang="en-US"/>
          </a:p>
        </p:txBody>
      </p:sp>
      <p:sp>
        <p:nvSpPr>
          <p:cNvPr id="6" name="Footer Placeholder 5">
            <a:extLst>
              <a:ext uri="{FF2B5EF4-FFF2-40B4-BE49-F238E27FC236}">
                <a16:creationId xmlns:a16="http://schemas.microsoft.com/office/drawing/2014/main" id="{EE6BE119-E8CB-41AB-BD0B-8328B6CE603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57B8256-B573-4C78-B28F-4443917E9985}"/>
              </a:ext>
            </a:extLst>
          </p:cNvPr>
          <p:cNvSpPr>
            <a:spLocks noGrp="1"/>
          </p:cNvSpPr>
          <p:nvPr>
            <p:ph type="sldNum" sz="quarter" idx="12"/>
          </p:nvPr>
        </p:nvSpPr>
        <p:spPr/>
        <p:txBody>
          <a:bodyPr/>
          <a:lstStyle/>
          <a:p>
            <a:fld id="{A935FEC1-9D21-42F3-85D2-E5106FD2F3FD}" type="slidenum">
              <a:rPr lang="en-US" smtClean="0"/>
              <a:t>‹#›</a:t>
            </a:fld>
            <a:endParaRPr lang="en-US"/>
          </a:p>
        </p:txBody>
      </p:sp>
    </p:spTree>
    <p:extLst>
      <p:ext uri="{BB962C8B-B14F-4D97-AF65-F5344CB8AC3E}">
        <p14:creationId xmlns:p14="http://schemas.microsoft.com/office/powerpoint/2010/main" val="31385492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2088AA-2CD9-4289-B8B8-D48FCEB5D6E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AFB2200-0DF6-4606-A178-5C8E546C1C0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7BC72A0-09E1-4517-A43A-2DBC3B831F1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C8EF67C-4120-4801-80A2-E3A2656161F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BD855AD-FBEB-4569-8103-55349202373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6917ECB-930A-401B-8405-D87C13757CE1}"/>
              </a:ext>
            </a:extLst>
          </p:cNvPr>
          <p:cNvSpPr>
            <a:spLocks noGrp="1"/>
          </p:cNvSpPr>
          <p:nvPr>
            <p:ph type="dt" sz="half" idx="10"/>
          </p:nvPr>
        </p:nvSpPr>
        <p:spPr/>
        <p:txBody>
          <a:bodyPr/>
          <a:lstStyle/>
          <a:p>
            <a:fld id="{55FF9156-7633-4D6D-876E-5A43B3F88229}" type="datetimeFigureOut">
              <a:rPr lang="en-US" smtClean="0"/>
              <a:t>10/27/2023</a:t>
            </a:fld>
            <a:endParaRPr lang="en-US"/>
          </a:p>
        </p:txBody>
      </p:sp>
      <p:sp>
        <p:nvSpPr>
          <p:cNvPr id="8" name="Footer Placeholder 7">
            <a:extLst>
              <a:ext uri="{FF2B5EF4-FFF2-40B4-BE49-F238E27FC236}">
                <a16:creationId xmlns:a16="http://schemas.microsoft.com/office/drawing/2014/main" id="{9CB4542E-B9C2-4443-AB0E-3480C43A533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7B5548B-CE65-4582-91E1-660DB46A7933}"/>
              </a:ext>
            </a:extLst>
          </p:cNvPr>
          <p:cNvSpPr>
            <a:spLocks noGrp="1"/>
          </p:cNvSpPr>
          <p:nvPr>
            <p:ph type="sldNum" sz="quarter" idx="12"/>
          </p:nvPr>
        </p:nvSpPr>
        <p:spPr/>
        <p:txBody>
          <a:bodyPr/>
          <a:lstStyle/>
          <a:p>
            <a:fld id="{A935FEC1-9D21-42F3-85D2-E5106FD2F3FD}" type="slidenum">
              <a:rPr lang="en-US" smtClean="0"/>
              <a:t>‹#›</a:t>
            </a:fld>
            <a:endParaRPr lang="en-US"/>
          </a:p>
        </p:txBody>
      </p:sp>
    </p:spTree>
    <p:extLst>
      <p:ext uri="{BB962C8B-B14F-4D97-AF65-F5344CB8AC3E}">
        <p14:creationId xmlns:p14="http://schemas.microsoft.com/office/powerpoint/2010/main" val="35287267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0ABE9F-733A-4C85-AF7C-64D981D2628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583CAD0-227A-4080-9680-F72670515651}"/>
              </a:ext>
            </a:extLst>
          </p:cNvPr>
          <p:cNvSpPr>
            <a:spLocks noGrp="1"/>
          </p:cNvSpPr>
          <p:nvPr>
            <p:ph type="dt" sz="half" idx="10"/>
          </p:nvPr>
        </p:nvSpPr>
        <p:spPr/>
        <p:txBody>
          <a:bodyPr/>
          <a:lstStyle/>
          <a:p>
            <a:fld id="{55FF9156-7633-4D6D-876E-5A43B3F88229}" type="datetimeFigureOut">
              <a:rPr lang="en-US" smtClean="0"/>
              <a:t>10/27/2023</a:t>
            </a:fld>
            <a:endParaRPr lang="en-US"/>
          </a:p>
        </p:txBody>
      </p:sp>
      <p:sp>
        <p:nvSpPr>
          <p:cNvPr id="4" name="Footer Placeholder 3">
            <a:extLst>
              <a:ext uri="{FF2B5EF4-FFF2-40B4-BE49-F238E27FC236}">
                <a16:creationId xmlns:a16="http://schemas.microsoft.com/office/drawing/2014/main" id="{2FA12067-6348-457E-8A80-5D1376DE885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6889A75-593E-41D3-9988-496ACC7A5ED7}"/>
              </a:ext>
            </a:extLst>
          </p:cNvPr>
          <p:cNvSpPr>
            <a:spLocks noGrp="1"/>
          </p:cNvSpPr>
          <p:nvPr>
            <p:ph type="sldNum" sz="quarter" idx="12"/>
          </p:nvPr>
        </p:nvSpPr>
        <p:spPr/>
        <p:txBody>
          <a:bodyPr/>
          <a:lstStyle/>
          <a:p>
            <a:fld id="{A935FEC1-9D21-42F3-85D2-E5106FD2F3FD}" type="slidenum">
              <a:rPr lang="en-US" smtClean="0"/>
              <a:t>‹#›</a:t>
            </a:fld>
            <a:endParaRPr lang="en-US"/>
          </a:p>
        </p:txBody>
      </p:sp>
    </p:spTree>
    <p:extLst>
      <p:ext uri="{BB962C8B-B14F-4D97-AF65-F5344CB8AC3E}">
        <p14:creationId xmlns:p14="http://schemas.microsoft.com/office/powerpoint/2010/main" val="24785365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0E8C81-1D6A-4892-AD2F-B1FD308EBD14}"/>
              </a:ext>
            </a:extLst>
          </p:cNvPr>
          <p:cNvSpPr>
            <a:spLocks noGrp="1"/>
          </p:cNvSpPr>
          <p:nvPr>
            <p:ph type="dt" sz="half" idx="10"/>
          </p:nvPr>
        </p:nvSpPr>
        <p:spPr/>
        <p:txBody>
          <a:bodyPr/>
          <a:lstStyle/>
          <a:p>
            <a:fld id="{55FF9156-7633-4D6D-876E-5A43B3F88229}" type="datetimeFigureOut">
              <a:rPr lang="en-US" smtClean="0"/>
              <a:t>10/27/2023</a:t>
            </a:fld>
            <a:endParaRPr lang="en-US"/>
          </a:p>
        </p:txBody>
      </p:sp>
      <p:sp>
        <p:nvSpPr>
          <p:cNvPr id="3" name="Footer Placeholder 2">
            <a:extLst>
              <a:ext uri="{FF2B5EF4-FFF2-40B4-BE49-F238E27FC236}">
                <a16:creationId xmlns:a16="http://schemas.microsoft.com/office/drawing/2014/main" id="{D8E5FAD6-5C94-4EF3-A037-411A10A208D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3C93093-4F2C-45CE-A83B-40D31B63D155}"/>
              </a:ext>
            </a:extLst>
          </p:cNvPr>
          <p:cNvSpPr>
            <a:spLocks noGrp="1"/>
          </p:cNvSpPr>
          <p:nvPr>
            <p:ph type="sldNum" sz="quarter" idx="12"/>
          </p:nvPr>
        </p:nvSpPr>
        <p:spPr/>
        <p:txBody>
          <a:bodyPr/>
          <a:lstStyle/>
          <a:p>
            <a:fld id="{A935FEC1-9D21-42F3-85D2-E5106FD2F3FD}" type="slidenum">
              <a:rPr lang="en-US" smtClean="0"/>
              <a:t>‹#›</a:t>
            </a:fld>
            <a:endParaRPr lang="en-US"/>
          </a:p>
        </p:txBody>
      </p:sp>
    </p:spTree>
    <p:extLst>
      <p:ext uri="{BB962C8B-B14F-4D97-AF65-F5344CB8AC3E}">
        <p14:creationId xmlns:p14="http://schemas.microsoft.com/office/powerpoint/2010/main" val="16470123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A169EA-25AB-4EB5-ABE8-48BC7CBC34D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F0BCF6D-8D1C-446F-B73F-E9BB5AEC52D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F0BB435-56D5-4EA1-A2FD-9F47050D471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1974F76-9FE2-47B4-915F-AFD7E7CD00B4}"/>
              </a:ext>
            </a:extLst>
          </p:cNvPr>
          <p:cNvSpPr>
            <a:spLocks noGrp="1"/>
          </p:cNvSpPr>
          <p:nvPr>
            <p:ph type="dt" sz="half" idx="10"/>
          </p:nvPr>
        </p:nvSpPr>
        <p:spPr/>
        <p:txBody>
          <a:bodyPr/>
          <a:lstStyle/>
          <a:p>
            <a:fld id="{55FF9156-7633-4D6D-876E-5A43B3F88229}" type="datetimeFigureOut">
              <a:rPr lang="en-US" smtClean="0"/>
              <a:t>10/27/2023</a:t>
            </a:fld>
            <a:endParaRPr lang="en-US"/>
          </a:p>
        </p:txBody>
      </p:sp>
      <p:sp>
        <p:nvSpPr>
          <p:cNvPr id="6" name="Footer Placeholder 5">
            <a:extLst>
              <a:ext uri="{FF2B5EF4-FFF2-40B4-BE49-F238E27FC236}">
                <a16:creationId xmlns:a16="http://schemas.microsoft.com/office/drawing/2014/main" id="{3BF70856-2ED9-4041-9168-F323E45C043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F1F4027-FBD4-442B-83D7-C9DDCA0C1F89}"/>
              </a:ext>
            </a:extLst>
          </p:cNvPr>
          <p:cNvSpPr>
            <a:spLocks noGrp="1"/>
          </p:cNvSpPr>
          <p:nvPr>
            <p:ph type="sldNum" sz="quarter" idx="12"/>
          </p:nvPr>
        </p:nvSpPr>
        <p:spPr/>
        <p:txBody>
          <a:bodyPr/>
          <a:lstStyle/>
          <a:p>
            <a:fld id="{A935FEC1-9D21-42F3-85D2-E5106FD2F3FD}" type="slidenum">
              <a:rPr lang="en-US" smtClean="0"/>
              <a:t>‹#›</a:t>
            </a:fld>
            <a:endParaRPr lang="en-US"/>
          </a:p>
        </p:txBody>
      </p:sp>
    </p:spTree>
    <p:extLst>
      <p:ext uri="{BB962C8B-B14F-4D97-AF65-F5344CB8AC3E}">
        <p14:creationId xmlns:p14="http://schemas.microsoft.com/office/powerpoint/2010/main" val="38791612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C0214F-0003-49C9-A7BD-48DB4C1B42C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59191D6-91F2-44DF-B161-75534D7153A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56569D1-DFE5-4975-829D-6FB74ED4800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EC0D64C-63B0-4357-8F5C-1A550264FA4C}"/>
              </a:ext>
            </a:extLst>
          </p:cNvPr>
          <p:cNvSpPr>
            <a:spLocks noGrp="1"/>
          </p:cNvSpPr>
          <p:nvPr>
            <p:ph type="dt" sz="half" idx="10"/>
          </p:nvPr>
        </p:nvSpPr>
        <p:spPr/>
        <p:txBody>
          <a:bodyPr/>
          <a:lstStyle/>
          <a:p>
            <a:fld id="{55FF9156-7633-4D6D-876E-5A43B3F88229}" type="datetimeFigureOut">
              <a:rPr lang="en-US" smtClean="0"/>
              <a:t>10/27/2023</a:t>
            </a:fld>
            <a:endParaRPr lang="en-US"/>
          </a:p>
        </p:txBody>
      </p:sp>
      <p:sp>
        <p:nvSpPr>
          <p:cNvPr id="6" name="Footer Placeholder 5">
            <a:extLst>
              <a:ext uri="{FF2B5EF4-FFF2-40B4-BE49-F238E27FC236}">
                <a16:creationId xmlns:a16="http://schemas.microsoft.com/office/drawing/2014/main" id="{ADF9AE5F-F130-4CEF-9209-565381E5A7D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54FA803-1041-48CC-B246-8F36BF0C7486}"/>
              </a:ext>
            </a:extLst>
          </p:cNvPr>
          <p:cNvSpPr>
            <a:spLocks noGrp="1"/>
          </p:cNvSpPr>
          <p:nvPr>
            <p:ph type="sldNum" sz="quarter" idx="12"/>
          </p:nvPr>
        </p:nvSpPr>
        <p:spPr/>
        <p:txBody>
          <a:bodyPr/>
          <a:lstStyle/>
          <a:p>
            <a:fld id="{A935FEC1-9D21-42F3-85D2-E5106FD2F3FD}" type="slidenum">
              <a:rPr lang="en-US" smtClean="0"/>
              <a:t>‹#›</a:t>
            </a:fld>
            <a:endParaRPr lang="en-US"/>
          </a:p>
        </p:txBody>
      </p:sp>
    </p:spTree>
    <p:extLst>
      <p:ext uri="{BB962C8B-B14F-4D97-AF65-F5344CB8AC3E}">
        <p14:creationId xmlns:p14="http://schemas.microsoft.com/office/powerpoint/2010/main" val="33605769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52474EA-8960-477E-A35D-BA8E3A0AB3B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A94CF0C-4A4B-4DC0-9C6E-4703975AA44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FC77745-60B8-4900-B2A6-C7C1E902895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FF9156-7633-4D6D-876E-5A43B3F88229}" type="datetimeFigureOut">
              <a:rPr lang="en-US" smtClean="0"/>
              <a:t>10/27/2023</a:t>
            </a:fld>
            <a:endParaRPr lang="en-US"/>
          </a:p>
        </p:txBody>
      </p:sp>
      <p:sp>
        <p:nvSpPr>
          <p:cNvPr id="5" name="Footer Placeholder 4">
            <a:extLst>
              <a:ext uri="{FF2B5EF4-FFF2-40B4-BE49-F238E27FC236}">
                <a16:creationId xmlns:a16="http://schemas.microsoft.com/office/drawing/2014/main" id="{C3F311EF-3CD2-41A8-9A98-07496B2E9D9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59F1B9F-811D-483E-864E-2E1B8D01A0A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35FEC1-9D21-42F3-85D2-E5106FD2F3FD}" type="slidenum">
              <a:rPr lang="en-US" smtClean="0"/>
              <a:t>‹#›</a:t>
            </a:fld>
            <a:endParaRPr lang="en-US"/>
          </a:p>
        </p:txBody>
      </p:sp>
    </p:spTree>
    <p:extLst>
      <p:ext uri="{BB962C8B-B14F-4D97-AF65-F5344CB8AC3E}">
        <p14:creationId xmlns:p14="http://schemas.microsoft.com/office/powerpoint/2010/main" val="1861526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39516" y="2601820"/>
            <a:ext cx="8712968" cy="1470025"/>
          </a:xfrm>
        </p:spPr>
        <p:txBody>
          <a:bodyPr>
            <a:noAutofit/>
          </a:bodyPr>
          <a:lstStyle/>
          <a:p>
            <a:pPr marL="0" marR="0" indent="0" algn="ctr">
              <a:spcBef>
                <a:spcPts val="0"/>
              </a:spcBef>
              <a:spcAft>
                <a:spcPts val="0"/>
              </a:spcAft>
              <a:buNone/>
            </a:pPr>
            <a:r>
              <a:rPr lang="en-US" sz="4800" b="1" dirty="0">
                <a:effectLst/>
                <a:latin typeface="+mn-lt"/>
                <a:ea typeface="Times New Roman" panose="02020603050405020304" pitchFamily="18" charset="0"/>
              </a:rPr>
              <a:t>Application of Biological </a:t>
            </a:r>
            <a:r>
              <a:rPr lang="en-US" sz="4800" b="1" dirty="0">
                <a:latin typeface="+mn-lt"/>
                <a:ea typeface="Times New Roman" panose="02020603050405020304" pitchFamily="18" charset="0"/>
              </a:rPr>
              <a:t>T</a:t>
            </a:r>
            <a:r>
              <a:rPr lang="en-US" sz="4800" b="1" dirty="0">
                <a:effectLst/>
                <a:latin typeface="+mn-lt"/>
                <a:ea typeface="Times New Roman" panose="02020603050405020304" pitchFamily="18" charset="0"/>
              </a:rPr>
              <a:t>herapy in Medicine</a:t>
            </a:r>
            <a:endParaRPr lang="en-US" sz="4800" dirty="0">
              <a:effectLst/>
              <a:latin typeface="+mn-lt"/>
              <a:ea typeface="Times New Roman" panose="02020603050405020304" pitchFamily="18" charset="0"/>
            </a:endParaRPr>
          </a:p>
        </p:txBody>
      </p:sp>
      <p:sp>
        <p:nvSpPr>
          <p:cNvPr id="3" name="Subtitle 2"/>
          <p:cNvSpPr>
            <a:spLocks noGrp="1"/>
          </p:cNvSpPr>
          <p:nvPr>
            <p:ph type="subTitle" idx="1"/>
          </p:nvPr>
        </p:nvSpPr>
        <p:spPr>
          <a:xfrm>
            <a:off x="2895600" y="4988768"/>
            <a:ext cx="6400800" cy="1752600"/>
          </a:xfrm>
        </p:spPr>
        <p:txBody>
          <a:bodyPr>
            <a:normAutofit/>
          </a:bodyPr>
          <a:lstStyle/>
          <a:p>
            <a:pPr marL="0" marR="0" algn="ctr">
              <a:spcBef>
                <a:spcPts val="0"/>
              </a:spcBef>
              <a:spcAft>
                <a:spcPts val="0"/>
              </a:spcAft>
            </a:pPr>
            <a:r>
              <a:rPr lang="en-US" b="1" dirty="0">
                <a:effectLst/>
                <a:ea typeface="Times New Roman" panose="02020603050405020304" pitchFamily="18" charset="0"/>
              </a:rPr>
              <a:t>FOURTH</a:t>
            </a:r>
            <a:r>
              <a:rPr lang="ru-RU" b="1" dirty="0">
                <a:effectLst/>
                <a:ea typeface="Times New Roman" panose="02020603050405020304" pitchFamily="18" charset="0"/>
              </a:rPr>
              <a:t> YEAR</a:t>
            </a:r>
            <a:endParaRPr lang="en-US" dirty="0">
              <a:effectLst/>
              <a:ea typeface="Times New Roman" panose="02020603050405020304" pitchFamily="18" charset="0"/>
            </a:endParaRPr>
          </a:p>
          <a:p>
            <a:endParaRPr lang="en-US" sz="3200" b="1" dirty="0"/>
          </a:p>
          <a:p>
            <a:endParaRPr lang="en-US" sz="3200" dirty="0"/>
          </a:p>
        </p:txBody>
      </p:sp>
      <p:pic>
        <p:nvPicPr>
          <p:cNvPr id="4" name="Picture 3" descr="Logotip Medicinski monohroamtski"/>
          <p:cNvPicPr/>
          <p:nvPr/>
        </p:nvPicPr>
        <p:blipFill>
          <a:blip r:embed="rId2" cstate="print"/>
          <a:srcRect/>
          <a:stretch>
            <a:fillRect/>
          </a:stretch>
        </p:blipFill>
        <p:spPr bwMode="auto">
          <a:xfrm>
            <a:off x="5414963" y="116633"/>
            <a:ext cx="1362075" cy="1857375"/>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9B6F6-0CFE-4C29-9862-43DF62260D00}"/>
              </a:ext>
            </a:extLst>
          </p:cNvPr>
          <p:cNvSpPr>
            <a:spLocks noGrp="1"/>
          </p:cNvSpPr>
          <p:nvPr>
            <p:ph type="title"/>
          </p:nvPr>
        </p:nvSpPr>
        <p:spPr/>
        <p:txBody>
          <a:bodyPr/>
          <a:lstStyle/>
          <a:p>
            <a:pPr algn="ctr"/>
            <a:r>
              <a:rPr lang="en-US" dirty="0"/>
              <a:t>Mechanisms of Tumor Cell Immune Escape</a:t>
            </a:r>
          </a:p>
        </p:txBody>
      </p:sp>
      <p:pic>
        <p:nvPicPr>
          <p:cNvPr id="5" name="Picture 4">
            <a:extLst>
              <a:ext uri="{FF2B5EF4-FFF2-40B4-BE49-F238E27FC236}">
                <a16:creationId xmlns:a16="http://schemas.microsoft.com/office/drawing/2014/main" id="{EAA7A551-AA64-4FB6-A367-0D8358C3535B}"/>
              </a:ext>
            </a:extLst>
          </p:cNvPr>
          <p:cNvPicPr>
            <a:picLocks noChangeAspect="1"/>
          </p:cNvPicPr>
          <p:nvPr/>
        </p:nvPicPr>
        <p:blipFill>
          <a:blip r:embed="rId2"/>
          <a:stretch>
            <a:fillRect/>
          </a:stretch>
        </p:blipFill>
        <p:spPr>
          <a:xfrm>
            <a:off x="748306" y="2216831"/>
            <a:ext cx="10874682" cy="3231160"/>
          </a:xfrm>
          <a:prstGeom prst="rect">
            <a:avLst/>
          </a:prstGeom>
        </p:spPr>
      </p:pic>
    </p:spTree>
    <p:extLst>
      <p:ext uri="{BB962C8B-B14F-4D97-AF65-F5344CB8AC3E}">
        <p14:creationId xmlns:p14="http://schemas.microsoft.com/office/powerpoint/2010/main" val="41261171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7175EB-1F98-4D72-99D1-4CB764A51BFC}"/>
              </a:ext>
            </a:extLst>
          </p:cNvPr>
          <p:cNvSpPr>
            <a:spLocks noGrp="1"/>
          </p:cNvSpPr>
          <p:nvPr>
            <p:ph type="title"/>
          </p:nvPr>
        </p:nvSpPr>
        <p:spPr>
          <a:xfrm>
            <a:off x="838200" y="105147"/>
            <a:ext cx="10515600" cy="876456"/>
          </a:xfrm>
        </p:spPr>
        <p:txBody>
          <a:bodyPr>
            <a:normAutofit/>
          </a:bodyPr>
          <a:lstStyle/>
          <a:p>
            <a:pPr algn="ctr"/>
            <a:r>
              <a:rPr lang="en-US" sz="4000" dirty="0">
                <a:latin typeface="+mn-lt"/>
              </a:rPr>
              <a:t>Anticancer Immunotherapeutic Strategies</a:t>
            </a:r>
          </a:p>
        </p:txBody>
      </p:sp>
      <p:pic>
        <p:nvPicPr>
          <p:cNvPr id="4" name="Picture 3">
            <a:extLst>
              <a:ext uri="{FF2B5EF4-FFF2-40B4-BE49-F238E27FC236}">
                <a16:creationId xmlns:a16="http://schemas.microsoft.com/office/drawing/2014/main" id="{5870F52A-94FE-4846-B603-A4727BC5EB82}"/>
              </a:ext>
            </a:extLst>
          </p:cNvPr>
          <p:cNvPicPr>
            <a:picLocks noChangeAspect="1"/>
          </p:cNvPicPr>
          <p:nvPr/>
        </p:nvPicPr>
        <p:blipFill>
          <a:blip r:embed="rId2"/>
          <a:stretch>
            <a:fillRect/>
          </a:stretch>
        </p:blipFill>
        <p:spPr>
          <a:xfrm>
            <a:off x="3148605" y="907806"/>
            <a:ext cx="5715495" cy="5845047"/>
          </a:xfrm>
          <a:prstGeom prst="rect">
            <a:avLst/>
          </a:prstGeom>
        </p:spPr>
      </p:pic>
    </p:spTree>
    <p:extLst>
      <p:ext uri="{BB962C8B-B14F-4D97-AF65-F5344CB8AC3E}">
        <p14:creationId xmlns:p14="http://schemas.microsoft.com/office/powerpoint/2010/main" val="7802230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7175EB-1F98-4D72-99D1-4CB764A51BFC}"/>
              </a:ext>
            </a:extLst>
          </p:cNvPr>
          <p:cNvSpPr>
            <a:spLocks noGrp="1"/>
          </p:cNvSpPr>
          <p:nvPr>
            <p:ph type="title"/>
          </p:nvPr>
        </p:nvSpPr>
        <p:spPr>
          <a:xfrm>
            <a:off x="838200" y="105217"/>
            <a:ext cx="10515600" cy="884115"/>
          </a:xfrm>
        </p:spPr>
        <p:txBody>
          <a:bodyPr>
            <a:normAutofit fontScale="90000"/>
          </a:bodyPr>
          <a:lstStyle/>
          <a:p>
            <a:pPr algn="ctr"/>
            <a:r>
              <a:rPr lang="en-US" sz="4000" dirty="0">
                <a:latin typeface="+mn-lt"/>
              </a:rPr>
              <a:t>Activation and Regulation of</a:t>
            </a:r>
            <a:br>
              <a:rPr lang="en-US" sz="4000" dirty="0">
                <a:latin typeface="+mn-lt"/>
              </a:rPr>
            </a:br>
            <a:r>
              <a:rPr lang="en-US" sz="4000" dirty="0">
                <a:latin typeface="+mn-lt"/>
              </a:rPr>
              <a:t>T-cell Responses</a:t>
            </a:r>
          </a:p>
        </p:txBody>
      </p:sp>
      <p:pic>
        <p:nvPicPr>
          <p:cNvPr id="4" name="Picture 3">
            <a:extLst>
              <a:ext uri="{FF2B5EF4-FFF2-40B4-BE49-F238E27FC236}">
                <a16:creationId xmlns:a16="http://schemas.microsoft.com/office/drawing/2014/main" id="{440CDEBC-FC68-4FF8-B5EF-3DF03A46B1BA}"/>
              </a:ext>
            </a:extLst>
          </p:cNvPr>
          <p:cNvPicPr>
            <a:picLocks noChangeAspect="1"/>
          </p:cNvPicPr>
          <p:nvPr/>
        </p:nvPicPr>
        <p:blipFill>
          <a:blip r:embed="rId2"/>
          <a:stretch>
            <a:fillRect/>
          </a:stretch>
        </p:blipFill>
        <p:spPr>
          <a:xfrm>
            <a:off x="488577" y="1233172"/>
            <a:ext cx="3048000" cy="4194048"/>
          </a:xfrm>
          <a:prstGeom prst="rect">
            <a:avLst/>
          </a:prstGeom>
        </p:spPr>
      </p:pic>
      <p:sp>
        <p:nvSpPr>
          <p:cNvPr id="7" name="TextBox 6">
            <a:extLst>
              <a:ext uri="{FF2B5EF4-FFF2-40B4-BE49-F238E27FC236}">
                <a16:creationId xmlns:a16="http://schemas.microsoft.com/office/drawing/2014/main" id="{BFB7F89F-E587-4EE4-90D8-B5CE8303D292}"/>
              </a:ext>
            </a:extLst>
          </p:cNvPr>
          <p:cNvSpPr txBox="1"/>
          <p:nvPr/>
        </p:nvSpPr>
        <p:spPr>
          <a:xfrm>
            <a:off x="2" y="5539214"/>
            <a:ext cx="5038164" cy="1169551"/>
          </a:xfrm>
          <a:prstGeom prst="rect">
            <a:avLst/>
          </a:prstGeom>
          <a:noFill/>
        </p:spPr>
        <p:txBody>
          <a:bodyPr wrap="square">
            <a:spAutoFit/>
          </a:bodyPr>
          <a:lstStyle/>
          <a:p>
            <a:pPr marL="285750" indent="-285750" algn="l">
              <a:buFont typeface="Arial" panose="020B0604020202020204" pitchFamily="34" charset="0"/>
              <a:buChar char="•"/>
            </a:pPr>
            <a:r>
              <a:rPr lang="en-US" sz="1400" b="0" i="0" u="none" strike="noStrike" baseline="0" dirty="0"/>
              <a:t>The “signal 1” for T cell activation, occurs following the recognition of MHC-peptide complex on an antigen presenting</a:t>
            </a:r>
            <a:r>
              <a:rPr lang="en-US" sz="1400" dirty="0"/>
              <a:t> </a:t>
            </a:r>
            <a:r>
              <a:rPr lang="en-US" sz="1400" b="0" i="0" u="none" strike="noStrike" baseline="0" dirty="0"/>
              <a:t>cell (APC) by the T cell receptor (TCR) on a T cell. </a:t>
            </a:r>
          </a:p>
          <a:p>
            <a:pPr marL="285750" indent="-285750" algn="l">
              <a:buFont typeface="Arial" panose="020B0604020202020204" pitchFamily="34" charset="0"/>
              <a:buChar char="•"/>
            </a:pPr>
            <a:r>
              <a:rPr lang="en-US" sz="1400" b="0" i="0" u="none" strike="noStrike" baseline="0" dirty="0"/>
              <a:t>The “signal 2” for T cell activation is provided by binding of B7 molecules (CD80/ 86) on the APC to CD28 on the T cells.</a:t>
            </a:r>
            <a:endParaRPr lang="en-US" sz="1400" dirty="0"/>
          </a:p>
        </p:txBody>
      </p:sp>
      <p:pic>
        <p:nvPicPr>
          <p:cNvPr id="9" name="Picture 8">
            <a:extLst>
              <a:ext uri="{FF2B5EF4-FFF2-40B4-BE49-F238E27FC236}">
                <a16:creationId xmlns:a16="http://schemas.microsoft.com/office/drawing/2014/main" id="{7BF61673-703A-4326-8164-0475B1A7ED40}"/>
              </a:ext>
            </a:extLst>
          </p:cNvPr>
          <p:cNvPicPr>
            <a:picLocks noChangeAspect="1"/>
          </p:cNvPicPr>
          <p:nvPr/>
        </p:nvPicPr>
        <p:blipFill>
          <a:blip r:embed="rId3"/>
          <a:stretch>
            <a:fillRect/>
          </a:stretch>
        </p:blipFill>
        <p:spPr>
          <a:xfrm>
            <a:off x="6459418" y="1358356"/>
            <a:ext cx="5100570" cy="4068864"/>
          </a:xfrm>
          <a:prstGeom prst="rect">
            <a:avLst/>
          </a:prstGeom>
        </p:spPr>
      </p:pic>
      <p:sp>
        <p:nvSpPr>
          <p:cNvPr id="11" name="TextBox 10">
            <a:extLst>
              <a:ext uri="{FF2B5EF4-FFF2-40B4-BE49-F238E27FC236}">
                <a16:creationId xmlns:a16="http://schemas.microsoft.com/office/drawing/2014/main" id="{77CA8E24-5B6B-4206-9541-DEA1FE1A6A6E}"/>
              </a:ext>
            </a:extLst>
          </p:cNvPr>
          <p:cNvSpPr txBox="1"/>
          <p:nvPr/>
        </p:nvSpPr>
        <p:spPr>
          <a:xfrm>
            <a:off x="3536578" y="1488240"/>
            <a:ext cx="2743201" cy="1815882"/>
          </a:xfrm>
          <a:prstGeom prst="rect">
            <a:avLst/>
          </a:prstGeom>
          <a:noFill/>
        </p:spPr>
        <p:txBody>
          <a:bodyPr wrap="square">
            <a:spAutoFit/>
          </a:bodyPr>
          <a:lstStyle/>
          <a:p>
            <a:pPr algn="l"/>
            <a:r>
              <a:rPr lang="en-US" sz="1400" dirty="0">
                <a:solidFill>
                  <a:srgbClr val="FF0000"/>
                </a:solidFill>
              </a:rPr>
              <a:t>T</a:t>
            </a:r>
            <a:r>
              <a:rPr lang="en-US" sz="1400" b="0" i="0" u="none" strike="noStrike" baseline="0" dirty="0">
                <a:solidFill>
                  <a:srgbClr val="FF0000"/>
                </a:solidFill>
              </a:rPr>
              <a:t>umor cells alone are unable to start the process of T-cell activation. T cells require fragments of tumor cells to be phagocytosed by APCs such as dendritic cells, with eventual antigen processing and presentation by the APCs.</a:t>
            </a:r>
            <a:endParaRPr lang="en-US" sz="1400" dirty="0">
              <a:solidFill>
                <a:srgbClr val="FF0000"/>
              </a:solidFill>
            </a:endParaRPr>
          </a:p>
        </p:txBody>
      </p:sp>
      <p:sp>
        <p:nvSpPr>
          <p:cNvPr id="13" name="TextBox 12">
            <a:extLst>
              <a:ext uri="{FF2B5EF4-FFF2-40B4-BE49-F238E27FC236}">
                <a16:creationId xmlns:a16="http://schemas.microsoft.com/office/drawing/2014/main" id="{77477139-1CFA-41C7-A340-2BC683D3D75B}"/>
              </a:ext>
            </a:extLst>
          </p:cNvPr>
          <p:cNvSpPr txBox="1"/>
          <p:nvPr/>
        </p:nvSpPr>
        <p:spPr>
          <a:xfrm>
            <a:off x="3283324" y="3739850"/>
            <a:ext cx="3249708" cy="1169551"/>
          </a:xfrm>
          <a:prstGeom prst="rect">
            <a:avLst/>
          </a:prstGeom>
          <a:noFill/>
        </p:spPr>
        <p:txBody>
          <a:bodyPr wrap="square">
            <a:spAutoFit/>
          </a:bodyPr>
          <a:lstStyle/>
          <a:p>
            <a:pPr algn="l"/>
            <a:r>
              <a:rPr lang="en-US" sz="1400" b="0" i="0" u="none" strike="noStrike" baseline="0" dirty="0">
                <a:solidFill>
                  <a:srgbClr val="009900"/>
                </a:solidFill>
              </a:rPr>
              <a:t>T-cell activation was a complex event, which enabled proliferation and functional differentiation but also induced inhibitory pathways that eventually could attenuate and terminate T-cell responses</a:t>
            </a:r>
            <a:r>
              <a:rPr lang="en-US" sz="1400" b="1" i="0" u="none" strike="noStrike" baseline="0" dirty="0">
                <a:solidFill>
                  <a:srgbClr val="009900"/>
                </a:solidFill>
              </a:rPr>
              <a:t>.</a:t>
            </a:r>
            <a:endParaRPr lang="en-US" sz="1400" dirty="0">
              <a:solidFill>
                <a:srgbClr val="009900"/>
              </a:solidFill>
            </a:endParaRPr>
          </a:p>
        </p:txBody>
      </p:sp>
      <p:sp>
        <p:nvSpPr>
          <p:cNvPr id="15" name="TextBox 14">
            <a:extLst>
              <a:ext uri="{FF2B5EF4-FFF2-40B4-BE49-F238E27FC236}">
                <a16:creationId xmlns:a16="http://schemas.microsoft.com/office/drawing/2014/main" id="{FF904B95-4E4C-43AC-8560-AC905BD1E20F}"/>
              </a:ext>
            </a:extLst>
          </p:cNvPr>
          <p:cNvSpPr txBox="1"/>
          <p:nvPr/>
        </p:nvSpPr>
        <p:spPr>
          <a:xfrm>
            <a:off x="5938771" y="5512834"/>
            <a:ext cx="6295462" cy="1384995"/>
          </a:xfrm>
          <a:prstGeom prst="rect">
            <a:avLst/>
          </a:prstGeom>
          <a:noFill/>
        </p:spPr>
        <p:txBody>
          <a:bodyPr wrap="square">
            <a:spAutoFit/>
          </a:bodyPr>
          <a:lstStyle/>
          <a:p>
            <a:pPr marL="285750" indent="-285750">
              <a:buFont typeface="Arial" panose="020B0604020202020204" pitchFamily="34" charset="0"/>
              <a:buChar char="•"/>
            </a:pPr>
            <a:r>
              <a:rPr lang="en-US" sz="1400" dirty="0"/>
              <a:t>Upon T cell activation, T cells traffic to tumor leading to the cell surface expression of immune checkpoints such as CTLA-4, which bind with a higher affinity to the B7 molecules, thereby downregulating T cell responses.</a:t>
            </a:r>
          </a:p>
          <a:p>
            <a:pPr marL="285750" indent="-285750">
              <a:buFont typeface="Arial" panose="020B0604020202020204" pitchFamily="34" charset="0"/>
              <a:buChar char="•"/>
            </a:pPr>
            <a:r>
              <a:rPr lang="en-US" sz="1400" dirty="0"/>
              <a:t>Targeting CTLA-4 with anti-CTLA-4 antibodies blocks this inhibitory interaction and CD28 is again free to interact with the B7 molecules, further amplifying T cell responses against the tumor.</a:t>
            </a:r>
          </a:p>
        </p:txBody>
      </p:sp>
    </p:spTree>
    <p:extLst>
      <p:ext uri="{BB962C8B-B14F-4D97-AF65-F5344CB8AC3E}">
        <p14:creationId xmlns:p14="http://schemas.microsoft.com/office/powerpoint/2010/main" val="2043727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7175EB-1F98-4D72-99D1-4CB764A51BFC}"/>
              </a:ext>
            </a:extLst>
          </p:cNvPr>
          <p:cNvSpPr>
            <a:spLocks noGrp="1"/>
          </p:cNvSpPr>
          <p:nvPr>
            <p:ph type="title"/>
          </p:nvPr>
        </p:nvSpPr>
        <p:spPr>
          <a:xfrm>
            <a:off x="838200" y="365126"/>
            <a:ext cx="10515600" cy="719604"/>
          </a:xfrm>
        </p:spPr>
        <p:txBody>
          <a:bodyPr>
            <a:normAutofit/>
          </a:bodyPr>
          <a:lstStyle/>
          <a:p>
            <a:pPr algn="ctr"/>
            <a:r>
              <a:rPr lang="en-US" sz="4000" b="1" dirty="0">
                <a:latin typeface="+mn-lt"/>
              </a:rPr>
              <a:t>Immune Checkpoint Therapy</a:t>
            </a:r>
          </a:p>
        </p:txBody>
      </p:sp>
      <p:sp>
        <p:nvSpPr>
          <p:cNvPr id="6" name="Content Placeholder 2">
            <a:extLst>
              <a:ext uri="{FF2B5EF4-FFF2-40B4-BE49-F238E27FC236}">
                <a16:creationId xmlns:a16="http://schemas.microsoft.com/office/drawing/2014/main" id="{35102343-924F-44E7-8AD9-9C4843F3E286}"/>
              </a:ext>
            </a:extLst>
          </p:cNvPr>
          <p:cNvSpPr>
            <a:spLocks noGrp="1"/>
          </p:cNvSpPr>
          <p:nvPr/>
        </p:nvSpPr>
        <p:spPr>
          <a:xfrm>
            <a:off x="733187" y="1290918"/>
            <a:ext cx="10780059" cy="48433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b="1" i="0" u="none" strike="noStrike" baseline="0" dirty="0"/>
          </a:p>
          <a:p>
            <a:pPr marL="0" indent="0" algn="ctr">
              <a:buNone/>
            </a:pPr>
            <a:r>
              <a:rPr lang="en-US" b="1" i="0" u="none" strike="noStrike" baseline="0" dirty="0"/>
              <a:t>Primary Targets of Immune Checkpoint Therapy</a:t>
            </a:r>
            <a:endParaRPr lang="en-US" b="1" i="0" u="none" strike="noStrike" baseline="0" dirty="0">
              <a:solidFill>
                <a:srgbClr val="000000"/>
              </a:solidFill>
            </a:endParaRPr>
          </a:p>
        </p:txBody>
      </p:sp>
      <p:pic>
        <p:nvPicPr>
          <p:cNvPr id="4" name="Picture 3">
            <a:extLst>
              <a:ext uri="{FF2B5EF4-FFF2-40B4-BE49-F238E27FC236}">
                <a16:creationId xmlns:a16="http://schemas.microsoft.com/office/drawing/2014/main" id="{64A6BF43-7AD9-449B-B9D0-22669E69E62B}"/>
              </a:ext>
            </a:extLst>
          </p:cNvPr>
          <p:cNvPicPr>
            <a:picLocks noChangeAspect="1"/>
          </p:cNvPicPr>
          <p:nvPr/>
        </p:nvPicPr>
        <p:blipFill>
          <a:blip r:embed="rId2"/>
          <a:stretch>
            <a:fillRect/>
          </a:stretch>
        </p:blipFill>
        <p:spPr>
          <a:xfrm>
            <a:off x="760405" y="2790297"/>
            <a:ext cx="10725624" cy="1412643"/>
          </a:xfrm>
          <a:prstGeom prst="rect">
            <a:avLst/>
          </a:prstGeom>
        </p:spPr>
      </p:pic>
    </p:spTree>
    <p:extLst>
      <p:ext uri="{BB962C8B-B14F-4D97-AF65-F5344CB8AC3E}">
        <p14:creationId xmlns:p14="http://schemas.microsoft.com/office/powerpoint/2010/main" val="15513218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7175EB-1F98-4D72-99D1-4CB764A51BFC}"/>
              </a:ext>
            </a:extLst>
          </p:cNvPr>
          <p:cNvSpPr>
            <a:spLocks noGrp="1"/>
          </p:cNvSpPr>
          <p:nvPr>
            <p:ph type="title"/>
          </p:nvPr>
        </p:nvSpPr>
        <p:spPr/>
        <p:txBody>
          <a:bodyPr>
            <a:normAutofit/>
          </a:bodyPr>
          <a:lstStyle/>
          <a:p>
            <a:pPr algn="ctr"/>
            <a:r>
              <a:rPr lang="en-US" sz="4000" b="1" dirty="0">
                <a:latin typeface="+mn-lt"/>
              </a:rPr>
              <a:t>Immune Checkpoint Therapy</a:t>
            </a:r>
            <a:br>
              <a:rPr lang="en-US" sz="4000" dirty="0">
                <a:latin typeface="+mn-lt"/>
              </a:rPr>
            </a:br>
            <a:r>
              <a:rPr lang="en-US" sz="4000" dirty="0">
                <a:latin typeface="+mn-lt"/>
              </a:rPr>
              <a:t>Anti-CTLA-4 Therapy</a:t>
            </a:r>
          </a:p>
        </p:txBody>
      </p:sp>
      <p:sp>
        <p:nvSpPr>
          <p:cNvPr id="6" name="Content Placeholder 2">
            <a:extLst>
              <a:ext uri="{FF2B5EF4-FFF2-40B4-BE49-F238E27FC236}">
                <a16:creationId xmlns:a16="http://schemas.microsoft.com/office/drawing/2014/main" id="{35102343-924F-44E7-8AD9-9C4843F3E286}"/>
              </a:ext>
            </a:extLst>
          </p:cNvPr>
          <p:cNvSpPr>
            <a:spLocks noGrp="1"/>
          </p:cNvSpPr>
          <p:nvPr/>
        </p:nvSpPr>
        <p:spPr>
          <a:xfrm>
            <a:off x="838199" y="1846729"/>
            <a:ext cx="10780059" cy="464614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1800" b="0" i="0" u="none" strike="noStrike" baseline="0" dirty="0">
                <a:latin typeface="+mj-lt"/>
              </a:rPr>
              <a:t>CTLA-4 is an immune checkpoint that is expressed on the surface of activated T cells to restrain T-cell responses. </a:t>
            </a:r>
          </a:p>
          <a:p>
            <a:pPr algn="l"/>
            <a:r>
              <a:rPr lang="en-US" sz="1800" b="0" i="0" u="none" strike="noStrike" baseline="0" dirty="0">
                <a:latin typeface="+mj-lt"/>
              </a:rPr>
              <a:t>Unrestricted T-cell responses can damage normal tissues and cells; therefore CTLA-4 plays an important role in controlling T-cell responses and in preventing damage to self. This mechanism protects normal cells, but in the setting of cancer, this mechanism also protects cancer cells. </a:t>
            </a:r>
          </a:p>
          <a:p>
            <a:pPr algn="l"/>
            <a:r>
              <a:rPr lang="en-US" sz="1800" b="0" i="0" u="none" strike="noStrike" baseline="0" dirty="0">
                <a:latin typeface="+mj-lt"/>
              </a:rPr>
              <a:t>Preclinical studies demonstrated that blocking CTLA-4 enhances antitumor immune responses.</a:t>
            </a:r>
          </a:p>
          <a:p>
            <a:pPr algn="l"/>
            <a:r>
              <a:rPr lang="en-US" sz="2000" b="1" i="1" u="none" strike="noStrike" baseline="0" dirty="0">
                <a:solidFill>
                  <a:srgbClr val="000000"/>
                </a:solidFill>
                <a:latin typeface="+mj-lt"/>
              </a:rPr>
              <a:t>Ipilimumab</a:t>
            </a:r>
            <a:r>
              <a:rPr lang="en-US" sz="2000" b="0" i="0" u="none" strike="noStrike" baseline="0" dirty="0">
                <a:solidFill>
                  <a:srgbClr val="000000"/>
                </a:solidFill>
                <a:latin typeface="+mj-lt"/>
              </a:rPr>
              <a:t> was the first fully human monoclonal (IgG1) antibody (</a:t>
            </a:r>
            <a:r>
              <a:rPr lang="en-US" sz="2000" b="0" i="0" u="none" strike="noStrike" baseline="0" dirty="0" err="1">
                <a:solidFill>
                  <a:srgbClr val="000000"/>
                </a:solidFill>
                <a:latin typeface="+mj-lt"/>
              </a:rPr>
              <a:t>mAb</a:t>
            </a:r>
            <a:r>
              <a:rPr lang="en-US" sz="2000" b="0" i="0" u="none" strike="noStrike" baseline="0" dirty="0">
                <a:solidFill>
                  <a:srgbClr val="000000"/>
                </a:solidFill>
                <a:latin typeface="+mj-lt"/>
              </a:rPr>
              <a:t>) against CTLA-4 to enter clinical trials in the late 1990s. </a:t>
            </a:r>
          </a:p>
          <a:p>
            <a:pPr algn="l"/>
            <a:r>
              <a:rPr lang="en-US" sz="2000" b="0" i="0" u="none" strike="noStrike" baseline="0" dirty="0">
                <a:solidFill>
                  <a:srgbClr val="000000"/>
                </a:solidFill>
                <a:latin typeface="+mj-lt"/>
              </a:rPr>
              <a:t>Phase I and II trials demonstrated remarkable clinical responses and tumor regression in cancer patients, including patients with melanoma, renal cell carcinoma, prostate cancer, urothelial carcinoma, and ovarian cancer.</a:t>
            </a:r>
          </a:p>
          <a:p>
            <a:pPr algn="l"/>
            <a:r>
              <a:rPr lang="en-US" sz="2000" b="0" i="0" u="none" strike="noStrike" baseline="0" dirty="0">
                <a:solidFill>
                  <a:srgbClr val="000000"/>
                </a:solidFill>
                <a:latin typeface="+mj-lt"/>
              </a:rPr>
              <a:t>In both early and late-phase trials, </a:t>
            </a:r>
            <a:r>
              <a:rPr lang="en-US" sz="2000" b="0" i="1" u="none" strike="noStrike" baseline="0" dirty="0">
                <a:solidFill>
                  <a:srgbClr val="000000"/>
                </a:solidFill>
                <a:latin typeface="+mj-lt"/>
              </a:rPr>
              <a:t>ipilimumab</a:t>
            </a:r>
            <a:r>
              <a:rPr lang="en-US" sz="2000" b="0" i="0" u="none" strike="noStrike" baseline="0" dirty="0">
                <a:solidFill>
                  <a:srgbClr val="000000"/>
                </a:solidFill>
                <a:latin typeface="+mj-lt"/>
              </a:rPr>
              <a:t> has shown consistent activity against melanoma. </a:t>
            </a:r>
          </a:p>
        </p:txBody>
      </p:sp>
    </p:spTree>
    <p:extLst>
      <p:ext uri="{BB962C8B-B14F-4D97-AF65-F5344CB8AC3E}">
        <p14:creationId xmlns:p14="http://schemas.microsoft.com/office/powerpoint/2010/main" val="26862788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7175EB-1F98-4D72-99D1-4CB764A51BFC}"/>
              </a:ext>
            </a:extLst>
          </p:cNvPr>
          <p:cNvSpPr>
            <a:spLocks noGrp="1"/>
          </p:cNvSpPr>
          <p:nvPr>
            <p:ph type="title"/>
          </p:nvPr>
        </p:nvSpPr>
        <p:spPr/>
        <p:txBody>
          <a:bodyPr>
            <a:normAutofit/>
          </a:bodyPr>
          <a:lstStyle/>
          <a:p>
            <a:pPr algn="ctr"/>
            <a:r>
              <a:rPr lang="en-US" sz="4000" b="1" dirty="0">
                <a:latin typeface="+mn-lt"/>
              </a:rPr>
              <a:t>Immune Checkpoint Therapy</a:t>
            </a:r>
            <a:br>
              <a:rPr lang="en-US" sz="4000" dirty="0">
                <a:latin typeface="+mn-lt"/>
              </a:rPr>
            </a:br>
            <a:r>
              <a:rPr lang="en-US" sz="4000" dirty="0">
                <a:latin typeface="+mn-lt"/>
              </a:rPr>
              <a:t>Anti-PD-1/PD-L1 Therapy</a:t>
            </a:r>
          </a:p>
        </p:txBody>
      </p:sp>
      <p:sp>
        <p:nvSpPr>
          <p:cNvPr id="6" name="Content Placeholder 2">
            <a:extLst>
              <a:ext uri="{FF2B5EF4-FFF2-40B4-BE49-F238E27FC236}">
                <a16:creationId xmlns:a16="http://schemas.microsoft.com/office/drawing/2014/main" id="{35102343-924F-44E7-8AD9-9C4843F3E286}"/>
              </a:ext>
            </a:extLst>
          </p:cNvPr>
          <p:cNvSpPr>
            <a:spLocks noGrp="1"/>
          </p:cNvSpPr>
          <p:nvPr/>
        </p:nvSpPr>
        <p:spPr>
          <a:xfrm>
            <a:off x="125506" y="2211854"/>
            <a:ext cx="7682754" cy="464614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1800" b="0" i="0" u="none" strike="noStrike" baseline="0" dirty="0"/>
              <a:t>Programmed death 1 (PD-1) belongs to the CD28/CTLA-4 family and is expressed on the surface of activated T cells, B cells, monocytes, DCs and NK cells.</a:t>
            </a:r>
          </a:p>
          <a:p>
            <a:pPr algn="l"/>
            <a:r>
              <a:rPr lang="en-US" sz="1800" b="0" i="0" u="none" strike="noStrike" baseline="0" dirty="0"/>
              <a:t>Its role in T-cell inhibition was first demonstrated in early 2000.</a:t>
            </a:r>
          </a:p>
          <a:p>
            <a:pPr algn="l"/>
            <a:r>
              <a:rPr lang="en-US" sz="1800" b="0" i="0" u="none" strike="noStrike" baseline="0" dirty="0"/>
              <a:t>Unlike CTLA-4, PD-1 appears to inhibit T-cell responses by interfering with TCR signaling, which is distinctly different from CTLA-4 and its ability to inhibit T-cell responses by competing with CD28 for binding to B7 molecules.</a:t>
            </a:r>
          </a:p>
          <a:p>
            <a:pPr algn="l"/>
            <a:r>
              <a:rPr lang="en-US" sz="1800" b="0" i="0" u="none" strike="noStrike" baseline="0" dirty="0"/>
              <a:t>PD-1 interacts with</a:t>
            </a:r>
            <a:r>
              <a:rPr lang="en-US" sz="1800" dirty="0"/>
              <a:t> </a:t>
            </a:r>
            <a:r>
              <a:rPr lang="en-US" sz="1800" b="0" i="0" u="none" strike="noStrike" baseline="0" dirty="0">
                <a:solidFill>
                  <a:srgbClr val="000000"/>
                </a:solidFill>
              </a:rPr>
              <a:t>two ligands, PD-L1 and PD-L2, which appear to be equally capable of suppressing T-cell responses.</a:t>
            </a:r>
            <a:endParaRPr lang="en-US" sz="1800" b="0" i="0" u="none" strike="noStrike" baseline="0" dirty="0">
              <a:solidFill>
                <a:srgbClr val="0081AD"/>
              </a:solidFill>
            </a:endParaRPr>
          </a:p>
          <a:p>
            <a:pPr algn="l"/>
            <a:r>
              <a:rPr lang="en-US" sz="1800" b="0" i="0" u="none" strike="noStrike" baseline="0" dirty="0">
                <a:solidFill>
                  <a:srgbClr val="000000"/>
                </a:solidFill>
              </a:rPr>
              <a:t>Antibodies targeting the PD-1/PD-L1 interaction have shown beneficial clinical responses in multiple tumor types. </a:t>
            </a:r>
          </a:p>
          <a:p>
            <a:pPr algn="l"/>
            <a:r>
              <a:rPr lang="en-US" sz="1800" b="0" i="0" u="none" strike="noStrike" baseline="0" dirty="0">
                <a:solidFill>
                  <a:srgbClr val="000000"/>
                </a:solidFill>
              </a:rPr>
              <a:t>Nivolumab was the first </a:t>
            </a:r>
            <a:r>
              <a:rPr lang="en-US" sz="1800" b="0" i="0" u="none" strike="noStrike" baseline="0" dirty="0" err="1">
                <a:solidFill>
                  <a:srgbClr val="000000"/>
                </a:solidFill>
              </a:rPr>
              <a:t>mAb</a:t>
            </a:r>
            <a:r>
              <a:rPr lang="en-US" sz="1800" b="0" i="0" u="none" strike="noStrike" baseline="0" dirty="0">
                <a:solidFill>
                  <a:srgbClr val="000000"/>
                </a:solidFill>
              </a:rPr>
              <a:t> targeting PD-1 to show significant clinical activity in patients with unresectable or metastatic melanoma, non–small-cell lung carcinoma (NSCLC), metastatic RCC, and classical Hodgkin lymphoma.</a:t>
            </a:r>
            <a:endParaRPr lang="en-US" sz="1800" b="0" i="0" u="none" strike="noStrike" baseline="0" dirty="0">
              <a:solidFill>
                <a:srgbClr val="0081AD"/>
              </a:solidFill>
            </a:endParaRPr>
          </a:p>
        </p:txBody>
      </p:sp>
      <p:pic>
        <p:nvPicPr>
          <p:cNvPr id="4" name="Picture 3">
            <a:extLst>
              <a:ext uri="{FF2B5EF4-FFF2-40B4-BE49-F238E27FC236}">
                <a16:creationId xmlns:a16="http://schemas.microsoft.com/office/drawing/2014/main" id="{7DE87B0D-33D9-4666-92A3-D3F33362C51D}"/>
              </a:ext>
            </a:extLst>
          </p:cNvPr>
          <p:cNvPicPr>
            <a:picLocks noChangeAspect="1"/>
          </p:cNvPicPr>
          <p:nvPr/>
        </p:nvPicPr>
        <p:blipFill>
          <a:blip r:embed="rId2"/>
          <a:stretch>
            <a:fillRect/>
          </a:stretch>
        </p:blipFill>
        <p:spPr>
          <a:xfrm>
            <a:off x="8002650" y="2545976"/>
            <a:ext cx="4189350" cy="3247652"/>
          </a:xfrm>
          <a:prstGeom prst="rect">
            <a:avLst/>
          </a:prstGeom>
        </p:spPr>
      </p:pic>
    </p:spTree>
    <p:extLst>
      <p:ext uri="{BB962C8B-B14F-4D97-AF65-F5344CB8AC3E}">
        <p14:creationId xmlns:p14="http://schemas.microsoft.com/office/powerpoint/2010/main" val="10597312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7175EB-1F98-4D72-99D1-4CB764A51BFC}"/>
              </a:ext>
            </a:extLst>
          </p:cNvPr>
          <p:cNvSpPr>
            <a:spLocks noGrp="1"/>
          </p:cNvSpPr>
          <p:nvPr>
            <p:ph type="title"/>
          </p:nvPr>
        </p:nvSpPr>
        <p:spPr>
          <a:xfrm>
            <a:off x="838200" y="365125"/>
            <a:ext cx="10515600" cy="907863"/>
          </a:xfrm>
        </p:spPr>
        <p:txBody>
          <a:bodyPr>
            <a:normAutofit/>
          </a:bodyPr>
          <a:lstStyle/>
          <a:p>
            <a:pPr algn="ctr"/>
            <a:r>
              <a:rPr lang="en-US" sz="4000" b="1" dirty="0">
                <a:latin typeface="+mn-lt"/>
              </a:rPr>
              <a:t>Other Inhibitory Immune Checkpoints</a:t>
            </a:r>
            <a:endParaRPr lang="en-US" sz="4000" dirty="0">
              <a:latin typeface="+mn-lt"/>
            </a:endParaRPr>
          </a:p>
        </p:txBody>
      </p:sp>
      <p:sp>
        <p:nvSpPr>
          <p:cNvPr id="6" name="Content Placeholder 2">
            <a:extLst>
              <a:ext uri="{FF2B5EF4-FFF2-40B4-BE49-F238E27FC236}">
                <a16:creationId xmlns:a16="http://schemas.microsoft.com/office/drawing/2014/main" id="{35102343-924F-44E7-8AD9-9C4843F3E286}"/>
              </a:ext>
            </a:extLst>
          </p:cNvPr>
          <p:cNvSpPr>
            <a:spLocks noGrp="1"/>
          </p:cNvSpPr>
          <p:nvPr/>
        </p:nvSpPr>
        <p:spPr>
          <a:xfrm>
            <a:off x="403411" y="1568824"/>
            <a:ext cx="4159624" cy="49240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1800" b="1" i="0" u="none" strike="noStrike" baseline="0" dirty="0">
                <a:solidFill>
                  <a:srgbClr val="000000"/>
                </a:solidFill>
                <a:latin typeface="Minion-Regular"/>
              </a:rPr>
              <a:t>T-cell immunoglobulin and mucin-domain containing-3 (TIM-3</a:t>
            </a:r>
            <a:r>
              <a:rPr lang="en-US" sz="1800" b="0" i="0" u="none" strike="noStrike" baseline="0" dirty="0">
                <a:solidFill>
                  <a:srgbClr val="000000"/>
                </a:solidFill>
                <a:latin typeface="Minion-Regular"/>
              </a:rPr>
              <a:t>) is expressed by dendritic cells, monocytes, and T cells. TIM-3 is postulated to bind to its presumed ligand galectin-9, which is expressed on tumors. </a:t>
            </a:r>
          </a:p>
          <a:p>
            <a:pPr algn="l"/>
            <a:r>
              <a:rPr lang="en-US" sz="1800" b="0" i="0" u="none" strike="noStrike" baseline="0" dirty="0">
                <a:solidFill>
                  <a:srgbClr val="000000"/>
                </a:solidFill>
                <a:latin typeface="Minion-Regular"/>
              </a:rPr>
              <a:t>Studies in murine models indicate that TIM-3 is </a:t>
            </a:r>
            <a:r>
              <a:rPr lang="en-US" sz="1800" b="0" i="0" u="none" strike="noStrike" baseline="0" dirty="0" err="1">
                <a:solidFill>
                  <a:srgbClr val="000000"/>
                </a:solidFill>
                <a:latin typeface="Minion-Regular"/>
              </a:rPr>
              <a:t>coexpressed</a:t>
            </a:r>
            <a:r>
              <a:rPr lang="en-US" sz="1800" b="0" i="0" u="none" strike="noStrike" baseline="0" dirty="0">
                <a:solidFill>
                  <a:srgbClr val="000000"/>
                </a:solidFill>
                <a:latin typeface="Minion-Regular"/>
              </a:rPr>
              <a:t> with PD-1 on T cells. Dual blockade of TIM-3 and PD-1 has been shown to improve antitumor immune responses and reduce tumor growth in preclinical studies.</a:t>
            </a:r>
            <a:endParaRPr lang="en-US" sz="1800" b="0" i="0" u="none" strike="noStrike" baseline="0" dirty="0">
              <a:solidFill>
                <a:srgbClr val="0081AD"/>
              </a:solidFill>
              <a:latin typeface="Minion-Regular"/>
            </a:endParaRPr>
          </a:p>
          <a:p>
            <a:pPr algn="l"/>
            <a:r>
              <a:rPr lang="en-US" sz="1800" b="0" i="0" u="none" strike="noStrike" baseline="0" dirty="0">
                <a:solidFill>
                  <a:srgbClr val="000000"/>
                </a:solidFill>
                <a:latin typeface="Minion-Regular"/>
              </a:rPr>
              <a:t>In a phase I/II trial, the safety and efficacy of MBG453, an antibody </a:t>
            </a:r>
            <a:r>
              <a:rPr lang="en-US" sz="1800" b="0" i="0" u="none" strike="noStrike" baseline="0" dirty="0">
                <a:latin typeface="Minion-Regular"/>
              </a:rPr>
              <a:t>against TIM-3, is being evaluated as a single agent and in combination with anti-PD-1 in patients with advanced malignancies.</a:t>
            </a:r>
          </a:p>
          <a:p>
            <a:pPr algn="l"/>
            <a:endParaRPr lang="en-US" sz="1800" dirty="0">
              <a:solidFill>
                <a:srgbClr val="0081AD"/>
              </a:solidFill>
              <a:latin typeface="Minion-Regular"/>
            </a:endParaRPr>
          </a:p>
        </p:txBody>
      </p:sp>
      <p:pic>
        <p:nvPicPr>
          <p:cNvPr id="8" name="Picture 7">
            <a:extLst>
              <a:ext uri="{FF2B5EF4-FFF2-40B4-BE49-F238E27FC236}">
                <a16:creationId xmlns:a16="http://schemas.microsoft.com/office/drawing/2014/main" id="{A61078E6-02E5-4DE3-B023-E98B2FD43738}"/>
              </a:ext>
            </a:extLst>
          </p:cNvPr>
          <p:cNvPicPr>
            <a:picLocks noChangeAspect="1"/>
          </p:cNvPicPr>
          <p:nvPr/>
        </p:nvPicPr>
        <p:blipFill>
          <a:blip r:embed="rId2"/>
          <a:stretch>
            <a:fillRect/>
          </a:stretch>
        </p:blipFill>
        <p:spPr>
          <a:xfrm>
            <a:off x="4957482" y="1560113"/>
            <a:ext cx="7028330" cy="4260925"/>
          </a:xfrm>
          <a:prstGeom prst="rect">
            <a:avLst/>
          </a:prstGeom>
        </p:spPr>
      </p:pic>
      <p:sp>
        <p:nvSpPr>
          <p:cNvPr id="10" name="TextBox 9">
            <a:extLst>
              <a:ext uri="{FF2B5EF4-FFF2-40B4-BE49-F238E27FC236}">
                <a16:creationId xmlns:a16="http://schemas.microsoft.com/office/drawing/2014/main" id="{F4AE11FE-C282-49FC-A34C-510F934A296A}"/>
              </a:ext>
            </a:extLst>
          </p:cNvPr>
          <p:cNvSpPr txBox="1"/>
          <p:nvPr/>
        </p:nvSpPr>
        <p:spPr>
          <a:xfrm>
            <a:off x="6096000" y="6108163"/>
            <a:ext cx="6096000" cy="307777"/>
          </a:xfrm>
          <a:prstGeom prst="rect">
            <a:avLst/>
          </a:prstGeom>
          <a:noFill/>
        </p:spPr>
        <p:txBody>
          <a:bodyPr wrap="square">
            <a:spAutoFit/>
          </a:bodyPr>
          <a:lstStyle/>
          <a:p>
            <a:r>
              <a:rPr lang="en-US" sz="1400" b="0" i="0" dirty="0">
                <a:solidFill>
                  <a:srgbClr val="FF0000"/>
                </a:solidFill>
                <a:effectLst/>
                <a:latin typeface="+mj-lt"/>
              </a:rPr>
              <a:t>J </a:t>
            </a:r>
            <a:r>
              <a:rPr lang="en-US" sz="1400" b="0" i="0" dirty="0" err="1">
                <a:solidFill>
                  <a:srgbClr val="FF0000"/>
                </a:solidFill>
                <a:effectLst/>
                <a:latin typeface="+mj-lt"/>
              </a:rPr>
              <a:t>Immunother</a:t>
            </a:r>
            <a:r>
              <a:rPr lang="en-US" sz="1400" b="0" i="0" dirty="0">
                <a:solidFill>
                  <a:srgbClr val="FF0000"/>
                </a:solidFill>
                <a:effectLst/>
                <a:latin typeface="+mj-lt"/>
              </a:rPr>
              <a:t> Cancer. 2020 Jun;8(1):e000911. </a:t>
            </a:r>
            <a:r>
              <a:rPr lang="en-US" sz="1400" b="0" i="0" dirty="0" err="1">
                <a:solidFill>
                  <a:srgbClr val="FF0000"/>
                </a:solidFill>
                <a:effectLst/>
                <a:latin typeface="+mj-lt"/>
              </a:rPr>
              <a:t>doi</a:t>
            </a:r>
            <a:r>
              <a:rPr lang="en-US" sz="1400" b="0" i="0" dirty="0">
                <a:solidFill>
                  <a:srgbClr val="FF0000"/>
                </a:solidFill>
                <a:effectLst/>
                <a:latin typeface="+mj-lt"/>
              </a:rPr>
              <a:t>: 10.1136/jitc-2020-000911. </a:t>
            </a:r>
            <a:endParaRPr lang="en-US" sz="1400" dirty="0">
              <a:solidFill>
                <a:srgbClr val="FF0000"/>
              </a:solidFill>
              <a:latin typeface="+mj-lt"/>
            </a:endParaRPr>
          </a:p>
        </p:txBody>
      </p:sp>
    </p:spTree>
    <p:extLst>
      <p:ext uri="{BB962C8B-B14F-4D97-AF65-F5344CB8AC3E}">
        <p14:creationId xmlns:p14="http://schemas.microsoft.com/office/powerpoint/2010/main" val="35711152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7175EB-1F98-4D72-99D1-4CB764A51BFC}"/>
              </a:ext>
            </a:extLst>
          </p:cNvPr>
          <p:cNvSpPr>
            <a:spLocks noGrp="1"/>
          </p:cNvSpPr>
          <p:nvPr>
            <p:ph type="title"/>
          </p:nvPr>
        </p:nvSpPr>
        <p:spPr>
          <a:xfrm>
            <a:off x="838200" y="365125"/>
            <a:ext cx="10515600" cy="907863"/>
          </a:xfrm>
        </p:spPr>
        <p:txBody>
          <a:bodyPr>
            <a:normAutofit/>
          </a:bodyPr>
          <a:lstStyle/>
          <a:p>
            <a:pPr algn="ctr"/>
            <a:r>
              <a:rPr lang="en-US" sz="4000" b="1" dirty="0">
                <a:latin typeface="+mn-lt"/>
              </a:rPr>
              <a:t>Other Inhibitory Immune Checkpoints</a:t>
            </a:r>
            <a:endParaRPr lang="en-US" sz="4000" dirty="0">
              <a:latin typeface="+mn-lt"/>
            </a:endParaRPr>
          </a:p>
        </p:txBody>
      </p:sp>
      <p:sp>
        <p:nvSpPr>
          <p:cNvPr id="6" name="Content Placeholder 2">
            <a:extLst>
              <a:ext uri="{FF2B5EF4-FFF2-40B4-BE49-F238E27FC236}">
                <a16:creationId xmlns:a16="http://schemas.microsoft.com/office/drawing/2014/main" id="{35102343-924F-44E7-8AD9-9C4843F3E286}"/>
              </a:ext>
            </a:extLst>
          </p:cNvPr>
          <p:cNvSpPr>
            <a:spLocks noGrp="1"/>
          </p:cNvSpPr>
          <p:nvPr/>
        </p:nvSpPr>
        <p:spPr>
          <a:xfrm>
            <a:off x="403411" y="1568824"/>
            <a:ext cx="6149789" cy="49240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endParaRPr lang="en-US" sz="1800" dirty="0">
              <a:solidFill>
                <a:srgbClr val="0081AD"/>
              </a:solidFill>
              <a:latin typeface="Minion-Regular"/>
            </a:endParaRPr>
          </a:p>
          <a:p>
            <a:pPr algn="l"/>
            <a:r>
              <a:rPr lang="en-US" sz="1800" b="1" i="0" u="none" strike="noStrike" baseline="0" dirty="0">
                <a:solidFill>
                  <a:srgbClr val="000000"/>
                </a:solidFill>
                <a:latin typeface="Minion-Regular"/>
              </a:rPr>
              <a:t>Lymphocyte activation gene-3 (LAG-3)</a:t>
            </a:r>
            <a:r>
              <a:rPr lang="en-US" sz="1800" b="0" i="0" u="none" strike="noStrike" baseline="0" dirty="0">
                <a:solidFill>
                  <a:srgbClr val="000000"/>
                </a:solidFill>
                <a:latin typeface="Minion-Regular"/>
              </a:rPr>
              <a:t> is expressed on B cells, some T cells, and NK cells, binds to MHC class II, which inhibits T-cell responses.</a:t>
            </a:r>
          </a:p>
          <a:p>
            <a:pPr algn="l"/>
            <a:r>
              <a:rPr lang="en-US" sz="1800" b="0" i="0" u="none" strike="noStrike" baseline="0" dirty="0" err="1">
                <a:solidFill>
                  <a:srgbClr val="000000"/>
                </a:solidFill>
                <a:latin typeface="Minion-Regular"/>
              </a:rPr>
              <a:t>Immuntep</a:t>
            </a:r>
            <a:r>
              <a:rPr lang="en-US" sz="1800" b="0" i="0" u="none" strike="noStrike" baseline="0" dirty="0">
                <a:solidFill>
                  <a:srgbClr val="000000"/>
                </a:solidFill>
                <a:latin typeface="Minion-Regular"/>
              </a:rPr>
              <a:t> (IMP321), a recombinant soluble fusion protein of LAG-3, is currently being tested in two or more clinical trials. </a:t>
            </a:r>
          </a:p>
          <a:p>
            <a:pPr algn="l"/>
            <a:r>
              <a:rPr lang="en-US" sz="1800" b="0" i="0" u="none" strike="noStrike" baseline="0" dirty="0">
                <a:solidFill>
                  <a:srgbClr val="000000"/>
                </a:solidFill>
                <a:latin typeface="Minion-Regular"/>
              </a:rPr>
              <a:t>A phase I study is also testing another anti-LAG-3 (BMS-986016) as monotherapy or in combination with anti-PD-1 (nivolumab) in patients with advanced solid tumors.</a:t>
            </a:r>
          </a:p>
        </p:txBody>
      </p:sp>
      <p:pic>
        <p:nvPicPr>
          <p:cNvPr id="8" name="Picture 7">
            <a:extLst>
              <a:ext uri="{FF2B5EF4-FFF2-40B4-BE49-F238E27FC236}">
                <a16:creationId xmlns:a16="http://schemas.microsoft.com/office/drawing/2014/main" id="{3DE3E35D-26D4-4D28-9EF6-C5BB82F98EE0}"/>
              </a:ext>
            </a:extLst>
          </p:cNvPr>
          <p:cNvPicPr>
            <a:picLocks noChangeAspect="1"/>
          </p:cNvPicPr>
          <p:nvPr/>
        </p:nvPicPr>
        <p:blipFill>
          <a:blip r:embed="rId2"/>
          <a:stretch>
            <a:fillRect/>
          </a:stretch>
        </p:blipFill>
        <p:spPr>
          <a:xfrm>
            <a:off x="6738559" y="1343109"/>
            <a:ext cx="4932607" cy="5149765"/>
          </a:xfrm>
          <a:prstGeom prst="rect">
            <a:avLst/>
          </a:prstGeom>
        </p:spPr>
      </p:pic>
      <p:sp>
        <p:nvSpPr>
          <p:cNvPr id="11" name="TextBox 10">
            <a:extLst>
              <a:ext uri="{FF2B5EF4-FFF2-40B4-BE49-F238E27FC236}">
                <a16:creationId xmlns:a16="http://schemas.microsoft.com/office/drawing/2014/main" id="{64F8D3E4-2084-4FD0-A3A7-6E66FB9A7ACA}"/>
              </a:ext>
            </a:extLst>
          </p:cNvPr>
          <p:cNvSpPr txBox="1"/>
          <p:nvPr/>
        </p:nvSpPr>
        <p:spPr>
          <a:xfrm>
            <a:off x="6669742" y="6522195"/>
            <a:ext cx="6096000" cy="276999"/>
          </a:xfrm>
          <a:prstGeom prst="rect">
            <a:avLst/>
          </a:prstGeom>
          <a:noFill/>
        </p:spPr>
        <p:txBody>
          <a:bodyPr wrap="square">
            <a:spAutoFit/>
          </a:bodyPr>
          <a:lstStyle/>
          <a:p>
            <a:r>
              <a:rPr lang="pt-BR" sz="1200" b="0" i="0" dirty="0">
                <a:solidFill>
                  <a:srgbClr val="FF0000"/>
                </a:solidFill>
                <a:effectLst/>
                <a:latin typeface="+mj-lt"/>
              </a:rPr>
              <a:t>Clin Transl Med. 2021 Mar;11(3):e365. doi: 10.1002/ctm2.365.</a:t>
            </a:r>
            <a:endParaRPr lang="en-US" sz="1200" dirty="0">
              <a:solidFill>
                <a:srgbClr val="FF0000"/>
              </a:solidFill>
              <a:latin typeface="+mj-lt"/>
            </a:endParaRPr>
          </a:p>
        </p:txBody>
      </p:sp>
    </p:spTree>
    <p:extLst>
      <p:ext uri="{BB962C8B-B14F-4D97-AF65-F5344CB8AC3E}">
        <p14:creationId xmlns:p14="http://schemas.microsoft.com/office/powerpoint/2010/main" val="12660894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7175EB-1F98-4D72-99D1-4CB764A51BFC}"/>
              </a:ext>
            </a:extLst>
          </p:cNvPr>
          <p:cNvSpPr>
            <a:spLocks noGrp="1"/>
          </p:cNvSpPr>
          <p:nvPr>
            <p:ph type="title"/>
          </p:nvPr>
        </p:nvSpPr>
        <p:spPr>
          <a:xfrm>
            <a:off x="838200" y="365125"/>
            <a:ext cx="10515600" cy="907863"/>
          </a:xfrm>
        </p:spPr>
        <p:txBody>
          <a:bodyPr>
            <a:normAutofit/>
          </a:bodyPr>
          <a:lstStyle/>
          <a:p>
            <a:pPr algn="ctr"/>
            <a:r>
              <a:rPr lang="en-US" sz="4000" b="1" dirty="0">
                <a:latin typeface="+mn-lt"/>
              </a:rPr>
              <a:t>Other Inhibitory Immune Checkpoints</a:t>
            </a:r>
            <a:endParaRPr lang="en-US" sz="4000" dirty="0">
              <a:latin typeface="+mn-lt"/>
            </a:endParaRPr>
          </a:p>
        </p:txBody>
      </p:sp>
      <p:sp>
        <p:nvSpPr>
          <p:cNvPr id="6" name="Content Placeholder 2">
            <a:extLst>
              <a:ext uri="{FF2B5EF4-FFF2-40B4-BE49-F238E27FC236}">
                <a16:creationId xmlns:a16="http://schemas.microsoft.com/office/drawing/2014/main" id="{35102343-924F-44E7-8AD9-9C4843F3E286}"/>
              </a:ext>
            </a:extLst>
          </p:cNvPr>
          <p:cNvSpPr>
            <a:spLocks noGrp="1"/>
          </p:cNvSpPr>
          <p:nvPr/>
        </p:nvSpPr>
        <p:spPr>
          <a:xfrm>
            <a:off x="403411" y="1568824"/>
            <a:ext cx="5522261" cy="492405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endParaRPr lang="en-US" sz="1800" dirty="0">
              <a:solidFill>
                <a:srgbClr val="0081AD"/>
              </a:solidFill>
              <a:latin typeface="Minion-Regular"/>
            </a:endParaRPr>
          </a:p>
          <a:p>
            <a:pPr marL="0" indent="0" algn="l">
              <a:buNone/>
            </a:pPr>
            <a:r>
              <a:rPr lang="en-US" sz="1800" b="1" i="0" u="none" strike="noStrike" baseline="0" dirty="0">
                <a:solidFill>
                  <a:srgbClr val="000000"/>
                </a:solidFill>
                <a:latin typeface="Minion-Regular"/>
              </a:rPr>
              <a:t>V-domain Ig suppressor of T-cell activation (VISTA)</a:t>
            </a:r>
            <a:r>
              <a:rPr lang="en-US" sz="1800" b="0" i="0" u="none" strike="noStrike" baseline="0" dirty="0">
                <a:solidFill>
                  <a:srgbClr val="000000"/>
                </a:solidFill>
                <a:latin typeface="Minion-Regular"/>
              </a:rPr>
              <a:t> is a negative immune checkpoint ligand, which shares homology with PD-L1 and is primarily expressed on hematopoietic cells. </a:t>
            </a:r>
          </a:p>
          <a:p>
            <a:pPr marL="0" indent="0" algn="l">
              <a:buNone/>
            </a:pPr>
            <a:r>
              <a:rPr lang="en-US" sz="1800" b="0" i="0" u="none" strike="noStrike" baseline="0" dirty="0">
                <a:solidFill>
                  <a:srgbClr val="000000"/>
                </a:solidFill>
                <a:latin typeface="Minion-Regular"/>
              </a:rPr>
              <a:t>Preclinical studies with VISTA blockade have shown improved antitumor immune responses, leading to impeded tumor growth and improved survival.</a:t>
            </a:r>
            <a:r>
              <a:rPr lang="en-US" sz="1800" dirty="0">
                <a:solidFill>
                  <a:srgbClr val="0081AD"/>
                </a:solidFill>
                <a:latin typeface="Minion-Regular"/>
              </a:rPr>
              <a:t> </a:t>
            </a:r>
          </a:p>
          <a:p>
            <a:pPr marL="0" indent="0" algn="l">
              <a:buNone/>
            </a:pPr>
            <a:r>
              <a:rPr lang="en-US" sz="1800" b="0" i="0" u="none" strike="noStrike" baseline="0" dirty="0">
                <a:solidFill>
                  <a:srgbClr val="000000"/>
                </a:solidFill>
                <a:latin typeface="Minion-Regular"/>
              </a:rPr>
              <a:t>Clinical trials with anti-VISTA </a:t>
            </a:r>
            <a:r>
              <a:rPr lang="en-US" sz="1800" b="0" i="0" u="none" strike="noStrike" baseline="0" dirty="0" err="1">
                <a:solidFill>
                  <a:srgbClr val="000000"/>
                </a:solidFill>
                <a:latin typeface="Minion-Regular"/>
              </a:rPr>
              <a:t>mAbs</a:t>
            </a:r>
            <a:r>
              <a:rPr lang="en-US" sz="1800" b="0" i="0" u="none" strike="noStrike" baseline="0" dirty="0">
                <a:solidFill>
                  <a:srgbClr val="000000"/>
                </a:solidFill>
                <a:latin typeface="Minion-Regular"/>
              </a:rPr>
              <a:t> are ongoing and include a phase I study with JNJ-61610588, a fully human IgG1 anti-VISTA </a:t>
            </a:r>
            <a:r>
              <a:rPr lang="en-US" sz="1800" b="0" i="0" u="none" strike="noStrike" baseline="0" dirty="0" err="1">
                <a:solidFill>
                  <a:srgbClr val="000000"/>
                </a:solidFill>
                <a:latin typeface="Minion-Regular"/>
              </a:rPr>
              <a:t>mAb</a:t>
            </a:r>
            <a:r>
              <a:rPr lang="en-US" sz="1800" dirty="0">
                <a:solidFill>
                  <a:srgbClr val="000000"/>
                </a:solidFill>
                <a:latin typeface="Minion-Regular"/>
              </a:rPr>
              <a:t>.</a:t>
            </a:r>
            <a:endParaRPr lang="en-US" sz="1800" b="0" i="0" u="none" strike="noStrike" baseline="0" dirty="0">
              <a:solidFill>
                <a:srgbClr val="0081AD"/>
              </a:solidFill>
            </a:endParaRPr>
          </a:p>
        </p:txBody>
      </p:sp>
      <p:pic>
        <p:nvPicPr>
          <p:cNvPr id="1026" name="Picture 2">
            <a:extLst>
              <a:ext uri="{FF2B5EF4-FFF2-40B4-BE49-F238E27FC236}">
                <a16:creationId xmlns:a16="http://schemas.microsoft.com/office/drawing/2014/main" id="{083D1A73-5BA1-48FF-A707-9F35E8FD366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66329" y="1737100"/>
            <a:ext cx="5876598" cy="469059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079F5865-D257-4A6E-80B8-2D65103AB757}"/>
              </a:ext>
            </a:extLst>
          </p:cNvPr>
          <p:cNvSpPr txBox="1"/>
          <p:nvPr/>
        </p:nvSpPr>
        <p:spPr>
          <a:xfrm>
            <a:off x="6445624" y="6492875"/>
            <a:ext cx="6096000" cy="307777"/>
          </a:xfrm>
          <a:prstGeom prst="rect">
            <a:avLst/>
          </a:prstGeom>
          <a:noFill/>
        </p:spPr>
        <p:txBody>
          <a:bodyPr wrap="square">
            <a:spAutoFit/>
          </a:bodyPr>
          <a:lstStyle/>
          <a:p>
            <a:r>
              <a:rPr lang="en-US" sz="1400" dirty="0">
                <a:solidFill>
                  <a:srgbClr val="FF0000"/>
                </a:solidFill>
                <a:latin typeface="+mj-lt"/>
              </a:rPr>
              <a:t>https://www.invivogen.com/anti-hvista-mab</a:t>
            </a:r>
          </a:p>
        </p:txBody>
      </p:sp>
    </p:spTree>
    <p:extLst>
      <p:ext uri="{BB962C8B-B14F-4D97-AF65-F5344CB8AC3E}">
        <p14:creationId xmlns:p14="http://schemas.microsoft.com/office/powerpoint/2010/main" val="34141337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7175EB-1F98-4D72-99D1-4CB764A51BFC}"/>
              </a:ext>
            </a:extLst>
          </p:cNvPr>
          <p:cNvSpPr>
            <a:spLocks noGrp="1"/>
          </p:cNvSpPr>
          <p:nvPr>
            <p:ph type="title"/>
          </p:nvPr>
        </p:nvSpPr>
        <p:spPr>
          <a:xfrm>
            <a:off x="838200" y="365126"/>
            <a:ext cx="10515600" cy="988546"/>
          </a:xfrm>
        </p:spPr>
        <p:txBody>
          <a:bodyPr>
            <a:normAutofit/>
          </a:bodyPr>
          <a:lstStyle/>
          <a:p>
            <a:pPr algn="ctr"/>
            <a:r>
              <a:rPr lang="en-US" sz="4000" b="1" dirty="0">
                <a:latin typeface="+mn-lt"/>
              </a:rPr>
              <a:t>Immune Costimulatory Molecules</a:t>
            </a:r>
            <a:endParaRPr lang="en-US" sz="4000" dirty="0">
              <a:latin typeface="+mn-lt"/>
            </a:endParaRPr>
          </a:p>
        </p:txBody>
      </p:sp>
      <p:sp>
        <p:nvSpPr>
          <p:cNvPr id="6" name="Content Placeholder 2">
            <a:extLst>
              <a:ext uri="{FF2B5EF4-FFF2-40B4-BE49-F238E27FC236}">
                <a16:creationId xmlns:a16="http://schemas.microsoft.com/office/drawing/2014/main" id="{35102343-924F-44E7-8AD9-9C4843F3E286}"/>
              </a:ext>
            </a:extLst>
          </p:cNvPr>
          <p:cNvSpPr>
            <a:spLocks noGrp="1"/>
          </p:cNvSpPr>
          <p:nvPr/>
        </p:nvSpPr>
        <p:spPr>
          <a:xfrm>
            <a:off x="841989" y="1425388"/>
            <a:ext cx="10780059" cy="464614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en-US" sz="1800" b="0" i="0" u="none" strike="noStrike" baseline="0" dirty="0">
                <a:latin typeface="+mj-lt"/>
              </a:rPr>
              <a:t>The two major families of costimulatory receptors expressed by T cells are the immunoglobulin-like (Ig) superfamily (including inducible T-cell </a:t>
            </a:r>
            <a:r>
              <a:rPr lang="en-US" sz="1800" b="0" i="0" u="none" strike="noStrike" baseline="0" dirty="0" err="1">
                <a:latin typeface="+mj-lt"/>
              </a:rPr>
              <a:t>costimulator</a:t>
            </a:r>
            <a:r>
              <a:rPr lang="en-US" sz="1800" b="0" i="0" u="none" strike="noStrike" baseline="0" dirty="0">
                <a:latin typeface="+mj-lt"/>
              </a:rPr>
              <a:t> [ICOS]) and the tumor necrosis factor receptor (TNFR) superfamily (including OX40 and 4–1BB).</a:t>
            </a:r>
            <a:endParaRPr lang="en-US" sz="2000" b="0" i="0" u="none" strike="noStrike" baseline="0" dirty="0">
              <a:solidFill>
                <a:srgbClr val="000000"/>
              </a:solidFill>
              <a:latin typeface="+mj-lt"/>
            </a:endParaRPr>
          </a:p>
        </p:txBody>
      </p:sp>
      <p:pic>
        <p:nvPicPr>
          <p:cNvPr id="4" name="Picture 3">
            <a:extLst>
              <a:ext uri="{FF2B5EF4-FFF2-40B4-BE49-F238E27FC236}">
                <a16:creationId xmlns:a16="http://schemas.microsoft.com/office/drawing/2014/main" id="{AB66496E-78FD-4AFA-8D48-F7B1A20AA4CC}"/>
              </a:ext>
            </a:extLst>
          </p:cNvPr>
          <p:cNvPicPr>
            <a:picLocks noChangeAspect="1"/>
          </p:cNvPicPr>
          <p:nvPr/>
        </p:nvPicPr>
        <p:blipFill>
          <a:blip r:embed="rId2"/>
          <a:stretch>
            <a:fillRect/>
          </a:stretch>
        </p:blipFill>
        <p:spPr>
          <a:xfrm>
            <a:off x="2015510" y="2322846"/>
            <a:ext cx="8160980" cy="4324792"/>
          </a:xfrm>
          <a:prstGeom prst="rect">
            <a:avLst/>
          </a:prstGeom>
        </p:spPr>
      </p:pic>
    </p:spTree>
    <p:extLst>
      <p:ext uri="{BB962C8B-B14F-4D97-AF65-F5344CB8AC3E}">
        <p14:creationId xmlns:p14="http://schemas.microsoft.com/office/powerpoint/2010/main" val="19143800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C38DD9B-F525-4858-92C3-39D86DE40990}"/>
              </a:ext>
            </a:extLst>
          </p:cNvPr>
          <p:cNvSpPr>
            <a:spLocks noGrp="1"/>
          </p:cNvSpPr>
          <p:nvPr>
            <p:ph idx="1"/>
          </p:nvPr>
        </p:nvSpPr>
        <p:spPr>
          <a:xfrm>
            <a:off x="838200" y="882944"/>
            <a:ext cx="10515600" cy="4351338"/>
          </a:xfrm>
        </p:spPr>
        <p:txBody>
          <a:bodyPr/>
          <a:lstStyle/>
          <a:p>
            <a:pPr marL="0" marR="0" indent="0" algn="ctr">
              <a:spcBef>
                <a:spcPts val="0"/>
              </a:spcBef>
              <a:spcAft>
                <a:spcPts val="0"/>
              </a:spcAft>
              <a:buNone/>
            </a:pPr>
            <a:r>
              <a:rPr lang="sr-Cyrl-CS" sz="1800" b="1" dirty="0">
                <a:effectLst/>
                <a:ea typeface="Times New Roman" panose="02020603050405020304" pitchFamily="18" charset="0"/>
              </a:rPr>
              <a:t> </a:t>
            </a:r>
            <a:endParaRPr lang="en-US" sz="1800" dirty="0">
              <a:effectLst/>
              <a:ea typeface="Times New Roman" panose="02020603050405020304" pitchFamily="18" charset="0"/>
            </a:endParaRPr>
          </a:p>
          <a:p>
            <a:pPr marL="0" marR="0" indent="0">
              <a:spcBef>
                <a:spcPts val="0"/>
              </a:spcBef>
              <a:spcAft>
                <a:spcPts val="0"/>
              </a:spcAft>
              <a:buNone/>
            </a:pPr>
            <a:r>
              <a:rPr lang="sr-Cyrl-CS" sz="1800" dirty="0">
                <a:effectLst/>
                <a:ea typeface="Times New Roman" panose="02020603050405020304" pitchFamily="18" charset="0"/>
              </a:rPr>
              <a:t> </a:t>
            </a:r>
            <a:endParaRPr lang="en-US" sz="1800" dirty="0">
              <a:effectLst/>
              <a:ea typeface="Times New Roman" panose="02020603050405020304" pitchFamily="18" charset="0"/>
            </a:endParaRPr>
          </a:p>
          <a:p>
            <a:pPr marL="0" marR="0" indent="0" algn="just">
              <a:spcBef>
                <a:spcPts val="0"/>
              </a:spcBef>
              <a:spcAft>
                <a:spcPts val="0"/>
              </a:spcAft>
              <a:buNone/>
            </a:pPr>
            <a:r>
              <a:rPr lang="sr-Cyrl-CS" sz="1800" dirty="0">
                <a:effectLst/>
                <a:ea typeface="Times New Roman" panose="02020603050405020304" pitchFamily="18" charset="0"/>
              </a:rPr>
              <a:t>The course is evaluated with </a:t>
            </a:r>
            <a:r>
              <a:rPr lang="en-US" sz="1800" dirty="0">
                <a:effectLst/>
                <a:ea typeface="Times New Roman" panose="02020603050405020304" pitchFamily="18" charset="0"/>
              </a:rPr>
              <a:t>3</a:t>
            </a:r>
            <a:r>
              <a:rPr lang="sr-Cyrl-CS" sz="1800" dirty="0">
                <a:effectLst/>
                <a:ea typeface="Times New Roman" panose="02020603050405020304" pitchFamily="18" charset="0"/>
              </a:rPr>
              <a:t> ECTS. There are </a:t>
            </a:r>
            <a:r>
              <a:rPr lang="en-US" sz="1800" dirty="0">
                <a:effectLst/>
                <a:ea typeface="Times New Roman" panose="02020603050405020304" pitchFamily="18" charset="0"/>
              </a:rPr>
              <a:t>3</a:t>
            </a:r>
            <a:r>
              <a:rPr lang="sr-Cyrl-CS" sz="1800" dirty="0">
                <a:effectLst/>
                <a:ea typeface="Times New Roman" panose="02020603050405020304" pitchFamily="18" charset="0"/>
              </a:rPr>
              <a:t> hours of active teaching per week (2 hours of lectures and 1 hour of work in a small group).</a:t>
            </a:r>
            <a:endParaRPr lang="en-US" sz="1800" dirty="0">
              <a:effectLst/>
              <a:ea typeface="Times New Roman" panose="02020603050405020304" pitchFamily="18" charset="0"/>
            </a:endParaRPr>
          </a:p>
          <a:p>
            <a:pPr marL="0" indent="0">
              <a:buNone/>
            </a:pPr>
            <a:endParaRPr lang="en-US" dirty="0"/>
          </a:p>
        </p:txBody>
      </p:sp>
      <p:sp>
        <p:nvSpPr>
          <p:cNvPr id="5" name="TextBox 4">
            <a:extLst>
              <a:ext uri="{FF2B5EF4-FFF2-40B4-BE49-F238E27FC236}">
                <a16:creationId xmlns:a16="http://schemas.microsoft.com/office/drawing/2014/main" id="{19BDC2E4-757B-4A93-8102-529CA8771529}"/>
              </a:ext>
            </a:extLst>
          </p:cNvPr>
          <p:cNvSpPr txBox="1"/>
          <p:nvPr/>
        </p:nvSpPr>
        <p:spPr>
          <a:xfrm>
            <a:off x="838200" y="2689281"/>
            <a:ext cx="6094428" cy="369332"/>
          </a:xfrm>
          <a:prstGeom prst="rect">
            <a:avLst/>
          </a:prstGeom>
          <a:noFill/>
        </p:spPr>
        <p:txBody>
          <a:bodyPr wrap="square">
            <a:spAutoFit/>
          </a:bodyPr>
          <a:lstStyle/>
          <a:p>
            <a:pPr marL="0" marR="0">
              <a:spcBef>
                <a:spcPts val="0"/>
              </a:spcBef>
              <a:spcAft>
                <a:spcPts val="0"/>
              </a:spcAft>
            </a:pPr>
            <a:r>
              <a:rPr lang="sr-Cyrl-CS" sz="1800" b="1" dirty="0">
                <a:effectLst/>
                <a:ea typeface="Times New Roman" panose="02020603050405020304" pitchFamily="18" charset="0"/>
              </a:rPr>
              <a:t>COURSE STRUCTURE:</a:t>
            </a:r>
            <a:endParaRPr lang="en-US" sz="1400" dirty="0">
              <a:effectLst/>
              <a:ea typeface="Times New Roman" panose="02020603050405020304" pitchFamily="18" charset="0"/>
            </a:endParaRPr>
          </a:p>
        </p:txBody>
      </p:sp>
      <p:graphicFrame>
        <p:nvGraphicFramePr>
          <p:cNvPr id="4" name="Table 3">
            <a:extLst>
              <a:ext uri="{FF2B5EF4-FFF2-40B4-BE49-F238E27FC236}">
                <a16:creationId xmlns:a16="http://schemas.microsoft.com/office/drawing/2014/main" id="{2DC74C7B-91F8-431E-A6C2-3D7BA063EFE8}"/>
              </a:ext>
            </a:extLst>
          </p:cNvPr>
          <p:cNvGraphicFramePr>
            <a:graphicFrameLocks noGrp="1"/>
          </p:cNvGraphicFramePr>
          <p:nvPr>
            <p:extLst>
              <p:ext uri="{D42A27DB-BD31-4B8C-83A1-F6EECF244321}">
                <p14:modId xmlns:p14="http://schemas.microsoft.com/office/powerpoint/2010/main" val="463455175"/>
              </p:ext>
            </p:extLst>
          </p:nvPr>
        </p:nvGraphicFramePr>
        <p:xfrm>
          <a:off x="838200" y="3415189"/>
          <a:ext cx="10515600" cy="1751330"/>
        </p:xfrm>
        <a:graphic>
          <a:graphicData uri="http://schemas.openxmlformats.org/drawingml/2006/table">
            <a:tbl>
              <a:tblPr firstRow="1" firstCol="1" lastRow="1" lastCol="1" bandRow="1" bandCol="1"/>
              <a:tblGrid>
                <a:gridCol w="1118860">
                  <a:extLst>
                    <a:ext uri="{9D8B030D-6E8A-4147-A177-3AD203B41FA5}">
                      <a16:colId xmlns:a16="http://schemas.microsoft.com/office/drawing/2014/main" val="3975066246"/>
                    </a:ext>
                  </a:extLst>
                </a:gridCol>
                <a:gridCol w="2978018">
                  <a:extLst>
                    <a:ext uri="{9D8B030D-6E8A-4147-A177-3AD203B41FA5}">
                      <a16:colId xmlns:a16="http://schemas.microsoft.com/office/drawing/2014/main" val="1164856506"/>
                    </a:ext>
                  </a:extLst>
                </a:gridCol>
                <a:gridCol w="1024219">
                  <a:extLst>
                    <a:ext uri="{9D8B030D-6E8A-4147-A177-3AD203B41FA5}">
                      <a16:colId xmlns:a16="http://schemas.microsoft.com/office/drawing/2014/main" val="1383027368"/>
                    </a:ext>
                  </a:extLst>
                </a:gridCol>
                <a:gridCol w="1581546">
                  <a:extLst>
                    <a:ext uri="{9D8B030D-6E8A-4147-A177-3AD203B41FA5}">
                      <a16:colId xmlns:a16="http://schemas.microsoft.com/office/drawing/2014/main" val="3932402393"/>
                    </a:ext>
                  </a:extLst>
                </a:gridCol>
                <a:gridCol w="1674084">
                  <a:extLst>
                    <a:ext uri="{9D8B030D-6E8A-4147-A177-3AD203B41FA5}">
                      <a16:colId xmlns:a16="http://schemas.microsoft.com/office/drawing/2014/main" val="2043236344"/>
                    </a:ext>
                  </a:extLst>
                </a:gridCol>
                <a:gridCol w="2138873">
                  <a:extLst>
                    <a:ext uri="{9D8B030D-6E8A-4147-A177-3AD203B41FA5}">
                      <a16:colId xmlns:a16="http://schemas.microsoft.com/office/drawing/2014/main" val="4226592440"/>
                    </a:ext>
                  </a:extLst>
                </a:gridCol>
              </a:tblGrid>
              <a:tr h="288290">
                <a:tc>
                  <a:txBody>
                    <a:bodyPr/>
                    <a:lstStyle/>
                    <a:p>
                      <a:pPr marL="0" marR="0" algn="ctr">
                        <a:spcBef>
                          <a:spcPts val="0"/>
                        </a:spcBef>
                        <a:spcAft>
                          <a:spcPts val="0"/>
                        </a:spcAft>
                      </a:pPr>
                      <a:r>
                        <a:rPr lang="en-US" sz="1800" b="1">
                          <a:effectLst/>
                          <a:latin typeface="+mn-lt"/>
                          <a:ea typeface="Times New Roman" panose="02020603050405020304" pitchFamily="18" charset="0"/>
                        </a:rPr>
                        <a:t>Module</a:t>
                      </a:r>
                      <a:endParaRPr lang="en-US" sz="200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sr-Cyrl-CS" sz="1800" b="1">
                          <a:effectLst/>
                          <a:latin typeface="+mn-lt"/>
                          <a:ea typeface="Times New Roman" panose="02020603050405020304" pitchFamily="18" charset="0"/>
                        </a:rPr>
                        <a:t>Name of the module</a:t>
                      </a:r>
                      <a:endParaRPr lang="en-US" sz="200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b="1">
                          <a:effectLst/>
                          <a:latin typeface="+mn-lt"/>
                          <a:ea typeface="Times New Roman" panose="02020603050405020304" pitchFamily="18" charset="0"/>
                        </a:rPr>
                        <a:t>Week</a:t>
                      </a:r>
                      <a:endParaRPr lang="en-US" sz="200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sr-Cyrl-CS" sz="1800" b="1">
                          <a:effectLst/>
                          <a:latin typeface="+mn-lt"/>
                          <a:ea typeface="Times New Roman" panose="02020603050405020304" pitchFamily="18" charset="0"/>
                        </a:rPr>
                        <a:t>Lectures weekly</a:t>
                      </a:r>
                      <a:endParaRPr lang="en-US" sz="200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sr-Cyrl-CS" sz="1800" b="1">
                          <a:effectLst/>
                          <a:latin typeface="+mn-lt"/>
                          <a:ea typeface="Times New Roman" panose="02020603050405020304" pitchFamily="18" charset="0"/>
                        </a:rPr>
                        <a:t>Work in a small group per week</a:t>
                      </a:r>
                      <a:endParaRPr lang="en-US" sz="200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b="1">
                          <a:effectLst/>
                          <a:latin typeface="+mn-lt"/>
                          <a:ea typeface="Times New Roman" panose="02020603050405020304" pitchFamily="18" charset="0"/>
                        </a:rPr>
                        <a:t>Teacher</a:t>
                      </a:r>
                      <a:endParaRPr lang="en-US" sz="200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69709338"/>
                  </a:ext>
                </a:extLst>
              </a:tr>
              <a:tr h="288290">
                <a:tc>
                  <a:txBody>
                    <a:bodyPr/>
                    <a:lstStyle/>
                    <a:p>
                      <a:pPr marL="0" marR="0" algn="ctr">
                        <a:spcBef>
                          <a:spcPts val="0"/>
                        </a:spcBef>
                        <a:spcAft>
                          <a:spcPts val="0"/>
                        </a:spcAft>
                      </a:pPr>
                      <a:r>
                        <a:rPr lang="sr-Cyrl-CS" sz="1800">
                          <a:effectLst/>
                          <a:latin typeface="+mn-lt"/>
                          <a:ea typeface="Times New Roman" panose="02020603050405020304" pitchFamily="18" charset="0"/>
                        </a:rPr>
                        <a:t>1</a:t>
                      </a:r>
                      <a:endParaRPr lang="en-US" sz="200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2000">
                          <a:effectLst/>
                          <a:latin typeface="+mn-lt"/>
                          <a:ea typeface="Times New Roman" panose="02020603050405020304" pitchFamily="18" charset="0"/>
                        </a:rPr>
                        <a:t>Biological therapy </a:t>
                      </a:r>
                      <a:r>
                        <a:rPr lang="fr-FR" sz="2000">
                          <a:effectLst/>
                          <a:latin typeface="+mn-lt"/>
                          <a:ea typeface="Times New Roman" panose="02020603050405020304" pitchFamily="18" charset="0"/>
                        </a:rPr>
                        <a:t>of inflammatory/autoimmune diseases and tumors</a:t>
                      </a:r>
                      <a:endParaRPr lang="en-US" sz="200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fr-FR" sz="1800">
                          <a:effectLst/>
                          <a:latin typeface="+mn-lt"/>
                          <a:ea typeface="Times New Roman" panose="02020603050405020304" pitchFamily="18" charset="0"/>
                        </a:rPr>
                        <a:t>15</a:t>
                      </a:r>
                      <a:endParaRPr lang="en-US" sz="200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fr-FR" sz="1800">
                          <a:effectLst/>
                          <a:latin typeface="+mn-lt"/>
                          <a:ea typeface="Times New Roman" panose="02020603050405020304" pitchFamily="18" charset="0"/>
                        </a:rPr>
                        <a:t>2</a:t>
                      </a:r>
                      <a:endParaRPr lang="en-US" sz="200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fr-FR" sz="1800">
                          <a:effectLst/>
                          <a:latin typeface="+mn-lt"/>
                          <a:ea typeface="Times New Roman" panose="02020603050405020304" pitchFamily="18" charset="0"/>
                        </a:rPr>
                        <a:t>1</a:t>
                      </a:r>
                      <a:endParaRPr lang="en-US" sz="200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fr-FR" sz="1800">
                          <a:effectLst/>
                          <a:latin typeface="+mn-lt"/>
                          <a:ea typeface="Times New Roman" panose="02020603050405020304" pitchFamily="18" charset="0"/>
                        </a:rPr>
                        <a:t>Ivan Jovanovic</a:t>
                      </a:r>
                      <a:endParaRPr lang="en-US" sz="200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35514520"/>
                  </a:ext>
                </a:extLst>
              </a:tr>
              <a:tr h="288290">
                <a:tc gridSpan="6">
                  <a:txBody>
                    <a:bodyPr/>
                    <a:lstStyle/>
                    <a:p>
                      <a:pPr marL="0" marR="0" algn="r">
                        <a:spcBef>
                          <a:spcPts val="0"/>
                        </a:spcBef>
                        <a:spcAft>
                          <a:spcPts val="0"/>
                        </a:spcAft>
                      </a:pPr>
                      <a:r>
                        <a:rPr lang="sr-Cyrl-CS" sz="1800" dirty="0">
                          <a:effectLst/>
                          <a:latin typeface="+mn-lt"/>
                          <a:ea typeface="Times New Roman" panose="02020603050405020304" pitchFamily="18" charset="0"/>
                        </a:rPr>
                        <a:t>Σ30+15=45</a:t>
                      </a:r>
                      <a:endParaRPr lang="en-US" sz="2000" dirty="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05900842"/>
                  </a:ext>
                </a:extLst>
              </a:tr>
            </a:tbl>
          </a:graphicData>
        </a:graphic>
      </p:graphicFrame>
    </p:spTree>
    <p:extLst>
      <p:ext uri="{BB962C8B-B14F-4D97-AF65-F5344CB8AC3E}">
        <p14:creationId xmlns:p14="http://schemas.microsoft.com/office/powerpoint/2010/main" val="3284623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30F62-12A0-4ECC-88E2-5C7B046D0B8A}"/>
              </a:ext>
            </a:extLst>
          </p:cNvPr>
          <p:cNvSpPr>
            <a:spLocks noGrp="1"/>
          </p:cNvSpPr>
          <p:nvPr>
            <p:ph type="title"/>
          </p:nvPr>
        </p:nvSpPr>
        <p:spPr>
          <a:xfrm>
            <a:off x="838200" y="365125"/>
            <a:ext cx="10515600" cy="952687"/>
          </a:xfrm>
        </p:spPr>
        <p:txBody>
          <a:bodyPr>
            <a:normAutofit/>
          </a:bodyPr>
          <a:lstStyle/>
          <a:p>
            <a:pPr algn="ctr"/>
            <a:r>
              <a:rPr lang="en-US" sz="4000" b="1" dirty="0"/>
              <a:t>Inducible T-Cell </a:t>
            </a:r>
            <a:r>
              <a:rPr lang="en-US" sz="4000" b="1" dirty="0" err="1"/>
              <a:t>Costimulator</a:t>
            </a:r>
            <a:r>
              <a:rPr lang="en-US" sz="4000" b="1" dirty="0"/>
              <a:t>, ICOS</a:t>
            </a:r>
          </a:p>
        </p:txBody>
      </p:sp>
      <p:sp>
        <p:nvSpPr>
          <p:cNvPr id="3" name="Content Placeholder 2">
            <a:extLst>
              <a:ext uri="{FF2B5EF4-FFF2-40B4-BE49-F238E27FC236}">
                <a16:creationId xmlns:a16="http://schemas.microsoft.com/office/drawing/2014/main" id="{5D2651C2-31EA-4627-B440-2ADF4A25BE59}"/>
              </a:ext>
            </a:extLst>
          </p:cNvPr>
          <p:cNvSpPr>
            <a:spLocks noGrp="1"/>
          </p:cNvSpPr>
          <p:nvPr>
            <p:ph idx="1"/>
          </p:nvPr>
        </p:nvSpPr>
        <p:spPr/>
        <p:txBody>
          <a:bodyPr>
            <a:normAutofit/>
          </a:bodyPr>
          <a:lstStyle/>
          <a:p>
            <a:pPr algn="l"/>
            <a:r>
              <a:rPr lang="en-US" sz="2000" b="0" i="0" u="none" strike="noStrike" baseline="0" dirty="0">
                <a:latin typeface="+mj-lt"/>
              </a:rPr>
              <a:t>ICOS is another member of the CD28/CTLA-4 immunoglobulin superfamily, whose expression is increased upon T-cell activation.</a:t>
            </a:r>
          </a:p>
          <a:p>
            <a:pPr algn="l"/>
            <a:r>
              <a:rPr lang="en-US" sz="2000" b="0" i="0" u="none" strike="noStrike" baseline="0" dirty="0">
                <a:latin typeface="+mj-lt"/>
              </a:rPr>
              <a:t>ICOS can be expressed on activated effector T cells as well as on activated T regulatory cells (Tregs). ICOS interacts with its ligand, ICOSL, which is expressed on APCs, and provides a key </a:t>
            </a:r>
            <a:r>
              <a:rPr lang="en-US" sz="2000" b="0" i="0" u="none" strike="noStrike" baseline="0" dirty="0">
                <a:solidFill>
                  <a:srgbClr val="000000"/>
                </a:solidFill>
                <a:latin typeface="+mj-lt"/>
              </a:rPr>
              <a:t>costimulatory signal for T-cell proliferation and survival. </a:t>
            </a:r>
          </a:p>
          <a:p>
            <a:r>
              <a:rPr lang="en-US" sz="2000" b="0" i="0" u="none" strike="noStrike" baseline="0" dirty="0">
                <a:solidFill>
                  <a:srgbClr val="000000"/>
                </a:solidFill>
                <a:latin typeface="+mj-lt"/>
              </a:rPr>
              <a:t>ICOS+ effector T cells increase in patients after anti-CTLA-4 (ipilimumab) treatment, a</a:t>
            </a:r>
            <a:r>
              <a:rPr lang="en-US" sz="2000" dirty="0">
                <a:latin typeface="+mj-lt"/>
              </a:rPr>
              <a:t>nd is </a:t>
            </a:r>
            <a:r>
              <a:rPr lang="en-US" sz="2000" b="0" i="0" u="none" strike="noStrike" baseline="0" dirty="0">
                <a:solidFill>
                  <a:srgbClr val="000000"/>
                </a:solidFill>
                <a:latin typeface="+mj-lt"/>
              </a:rPr>
              <a:t>identified as a pharmacodynamic biomarker of anti-CTLA-4 therapy.</a:t>
            </a:r>
          </a:p>
          <a:p>
            <a:pPr algn="l"/>
            <a:r>
              <a:rPr lang="en-US" sz="2000" dirty="0">
                <a:solidFill>
                  <a:srgbClr val="000000"/>
                </a:solidFill>
                <a:latin typeface="+mj-lt"/>
              </a:rPr>
              <a:t>P</a:t>
            </a:r>
            <a:r>
              <a:rPr lang="en-US" sz="2000" b="0" i="0" u="none" strike="noStrike" baseline="0" dirty="0">
                <a:solidFill>
                  <a:srgbClr val="000000"/>
                </a:solidFill>
                <a:latin typeface="+mj-lt"/>
              </a:rPr>
              <a:t>reclinical studies demonstrated that combination therapy with anti-CTLA-4 plus an agonist to target the ICOS/ICOSL pathway led to a significant improvement in T-cell responses and tumor rejection.</a:t>
            </a:r>
            <a:r>
              <a:rPr lang="en-US" sz="2000" b="0" i="0" u="none" strike="noStrike" baseline="0" dirty="0">
                <a:solidFill>
                  <a:srgbClr val="0081AD"/>
                </a:solidFill>
                <a:latin typeface="+mj-lt"/>
              </a:rPr>
              <a:t> </a:t>
            </a:r>
          </a:p>
          <a:p>
            <a:r>
              <a:rPr lang="en-US" sz="2000" dirty="0">
                <a:solidFill>
                  <a:srgbClr val="000000"/>
                </a:solidFill>
                <a:latin typeface="+mj-lt"/>
              </a:rPr>
              <a:t>An anti-ICOS </a:t>
            </a:r>
            <a:r>
              <a:rPr lang="en-US" sz="2000" b="0" i="0" u="none" strike="noStrike" baseline="0" dirty="0">
                <a:solidFill>
                  <a:srgbClr val="000000"/>
                </a:solidFill>
                <a:latin typeface="+mj-lt"/>
              </a:rPr>
              <a:t>antibody</a:t>
            </a:r>
            <a:r>
              <a:rPr lang="en-US" sz="2000" dirty="0">
                <a:solidFill>
                  <a:srgbClr val="000000"/>
                </a:solidFill>
                <a:latin typeface="+mj-lt"/>
              </a:rPr>
              <a:t>, GSK3359609 </a:t>
            </a:r>
            <a:r>
              <a:rPr lang="en-US" sz="2000" b="0" i="0" u="none" strike="noStrike" baseline="0" dirty="0">
                <a:solidFill>
                  <a:srgbClr val="000000"/>
                </a:solidFill>
                <a:latin typeface="+mj-lt"/>
              </a:rPr>
              <a:t> was in clinical trial for treating patients with advanced solid tumors</a:t>
            </a:r>
          </a:p>
          <a:p>
            <a:pPr algn="l"/>
            <a:endParaRPr lang="en-US" sz="2000" dirty="0">
              <a:solidFill>
                <a:srgbClr val="0081AD"/>
              </a:solidFill>
              <a:latin typeface="+mj-lt"/>
            </a:endParaRPr>
          </a:p>
        </p:txBody>
      </p:sp>
    </p:spTree>
    <p:extLst>
      <p:ext uri="{BB962C8B-B14F-4D97-AF65-F5344CB8AC3E}">
        <p14:creationId xmlns:p14="http://schemas.microsoft.com/office/powerpoint/2010/main" val="22648624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30F62-12A0-4ECC-88E2-5C7B046D0B8A}"/>
              </a:ext>
            </a:extLst>
          </p:cNvPr>
          <p:cNvSpPr>
            <a:spLocks noGrp="1"/>
          </p:cNvSpPr>
          <p:nvPr>
            <p:ph type="title"/>
          </p:nvPr>
        </p:nvSpPr>
        <p:spPr>
          <a:xfrm>
            <a:off x="838200" y="365126"/>
            <a:ext cx="10515600" cy="567204"/>
          </a:xfrm>
        </p:spPr>
        <p:txBody>
          <a:bodyPr>
            <a:normAutofit fontScale="90000"/>
          </a:bodyPr>
          <a:lstStyle/>
          <a:p>
            <a:pPr algn="ctr"/>
            <a:r>
              <a:rPr lang="en-US" sz="4000" b="1" dirty="0"/>
              <a:t>4-1BB (CD137)</a:t>
            </a:r>
          </a:p>
        </p:txBody>
      </p:sp>
      <p:sp>
        <p:nvSpPr>
          <p:cNvPr id="3" name="Content Placeholder 2">
            <a:extLst>
              <a:ext uri="{FF2B5EF4-FFF2-40B4-BE49-F238E27FC236}">
                <a16:creationId xmlns:a16="http://schemas.microsoft.com/office/drawing/2014/main" id="{5D2651C2-31EA-4627-B440-2ADF4A25BE59}"/>
              </a:ext>
            </a:extLst>
          </p:cNvPr>
          <p:cNvSpPr>
            <a:spLocks noGrp="1"/>
          </p:cNvSpPr>
          <p:nvPr>
            <p:ph idx="1"/>
          </p:nvPr>
        </p:nvSpPr>
        <p:spPr>
          <a:xfrm>
            <a:off x="91607" y="1825624"/>
            <a:ext cx="5421687" cy="4667249"/>
          </a:xfrm>
        </p:spPr>
        <p:txBody>
          <a:bodyPr>
            <a:normAutofit lnSpcReduction="10000"/>
          </a:bodyPr>
          <a:lstStyle/>
          <a:p>
            <a:pPr algn="l"/>
            <a:r>
              <a:rPr lang="en-US" sz="2000" b="0" i="0" u="none" strike="noStrike" baseline="0" dirty="0">
                <a:solidFill>
                  <a:srgbClr val="000000"/>
                </a:solidFill>
                <a:latin typeface="+mj-lt"/>
              </a:rPr>
              <a:t>CD137 is an activation-induced costimulatory molecule that is expressed on activated T cells, NK cells, dendritic cells, eosinophils, mast cells, endothelial cells, and some tumor cells. </a:t>
            </a:r>
          </a:p>
          <a:p>
            <a:pPr algn="l"/>
            <a:r>
              <a:rPr lang="en-US" sz="2000" b="0" i="0" u="none" strike="noStrike" baseline="0" dirty="0">
                <a:solidFill>
                  <a:srgbClr val="000000"/>
                </a:solidFill>
                <a:latin typeface="+mj-lt"/>
              </a:rPr>
              <a:t>Anti-4-1BB </a:t>
            </a:r>
            <a:r>
              <a:rPr lang="en-US" sz="2000" b="0" i="0" u="none" strike="noStrike" baseline="0" dirty="0" err="1">
                <a:solidFill>
                  <a:srgbClr val="000000"/>
                </a:solidFill>
                <a:latin typeface="+mj-lt"/>
              </a:rPr>
              <a:t>mAs</a:t>
            </a:r>
            <a:r>
              <a:rPr lang="en-US" sz="2000" b="0" i="0" u="none" strike="noStrike" baseline="0" dirty="0">
                <a:solidFill>
                  <a:srgbClr val="000000"/>
                </a:solidFill>
                <a:latin typeface="+mj-lt"/>
              </a:rPr>
              <a:t> have demonstrated improved antitumor T-cell responses, with rejection of established syngeneic tumor cell lines in preclinical models. </a:t>
            </a:r>
          </a:p>
          <a:p>
            <a:pPr algn="l"/>
            <a:r>
              <a:rPr lang="en-US" sz="2000" b="0" i="0" u="none" strike="noStrike" baseline="0" dirty="0">
                <a:solidFill>
                  <a:srgbClr val="000000"/>
                </a:solidFill>
                <a:latin typeface="+mj-lt"/>
              </a:rPr>
              <a:t>Several early-phase trials with anti-4-1BB antibodies have been initiated, and they have demonstrated antitumor responses, including partial remission and stabilization of disease in a subset of patients with advanced malignancies; however, immune-related adverse events (</a:t>
            </a:r>
            <a:r>
              <a:rPr lang="en-US" sz="2000" b="0" i="0" u="none" strike="noStrike" baseline="0" dirty="0" err="1">
                <a:solidFill>
                  <a:srgbClr val="000000"/>
                </a:solidFill>
                <a:latin typeface="+mj-lt"/>
              </a:rPr>
              <a:t>irAEs</a:t>
            </a:r>
            <a:r>
              <a:rPr lang="en-US" sz="2000" b="0" i="0" u="none" strike="noStrike" baseline="0" dirty="0">
                <a:solidFill>
                  <a:srgbClr val="000000"/>
                </a:solidFill>
                <a:latin typeface="+mj-lt"/>
              </a:rPr>
              <a:t>) have led to reevaluation of the dose and schedule of treatment with anti-4-1BB agonists.</a:t>
            </a:r>
            <a:endParaRPr lang="en-US" sz="2000" dirty="0">
              <a:solidFill>
                <a:srgbClr val="0081AD"/>
              </a:solidFill>
              <a:latin typeface="+mj-lt"/>
            </a:endParaRPr>
          </a:p>
        </p:txBody>
      </p:sp>
      <p:pic>
        <p:nvPicPr>
          <p:cNvPr id="2050" name="Picture 2">
            <a:extLst>
              <a:ext uri="{FF2B5EF4-FFF2-40B4-BE49-F238E27FC236}">
                <a16:creationId xmlns:a16="http://schemas.microsoft.com/office/drawing/2014/main" id="{CAF3ABE9-F0B2-42A7-9B88-1EBA32699B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14349" y="1450835"/>
            <a:ext cx="6186044" cy="510091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3B46402A-F1F5-4F28-B6F2-AD1A2E12527B}"/>
              </a:ext>
            </a:extLst>
          </p:cNvPr>
          <p:cNvSpPr txBox="1"/>
          <p:nvPr/>
        </p:nvSpPr>
        <p:spPr>
          <a:xfrm>
            <a:off x="6840071" y="6492873"/>
            <a:ext cx="6096000" cy="276999"/>
          </a:xfrm>
          <a:prstGeom prst="rect">
            <a:avLst/>
          </a:prstGeom>
          <a:noFill/>
        </p:spPr>
        <p:txBody>
          <a:bodyPr wrap="square">
            <a:spAutoFit/>
          </a:bodyPr>
          <a:lstStyle/>
          <a:p>
            <a:r>
              <a:rPr lang="fr-FR" sz="1200" b="0" i="0" dirty="0">
                <a:solidFill>
                  <a:srgbClr val="FF0000"/>
                </a:solidFill>
                <a:effectLst/>
                <a:latin typeface="+mj-lt"/>
              </a:rPr>
              <a:t>Front </a:t>
            </a:r>
            <a:r>
              <a:rPr lang="fr-FR" sz="1200" b="0" i="0" dirty="0" err="1">
                <a:solidFill>
                  <a:srgbClr val="FF0000"/>
                </a:solidFill>
                <a:effectLst/>
                <a:latin typeface="+mj-lt"/>
              </a:rPr>
              <a:t>Cell</a:t>
            </a:r>
            <a:r>
              <a:rPr lang="fr-FR" sz="1200" b="0" i="0" dirty="0">
                <a:solidFill>
                  <a:srgbClr val="FF0000"/>
                </a:solidFill>
                <a:effectLst/>
                <a:latin typeface="+mj-lt"/>
              </a:rPr>
              <a:t> Dev Biol. 2021 Jun 30;9:692982. </a:t>
            </a:r>
            <a:r>
              <a:rPr lang="fr-FR" sz="1200" b="0" i="0" dirty="0" err="1">
                <a:solidFill>
                  <a:srgbClr val="FF0000"/>
                </a:solidFill>
                <a:effectLst/>
                <a:latin typeface="+mj-lt"/>
              </a:rPr>
              <a:t>doi</a:t>
            </a:r>
            <a:r>
              <a:rPr lang="fr-FR" sz="1200" b="0" i="0" dirty="0">
                <a:solidFill>
                  <a:srgbClr val="FF0000"/>
                </a:solidFill>
                <a:effectLst/>
                <a:latin typeface="+mj-lt"/>
              </a:rPr>
              <a:t>: 10.3389/fcell.2021.692982.  </a:t>
            </a:r>
            <a:endParaRPr lang="en-US" sz="1200" dirty="0">
              <a:solidFill>
                <a:srgbClr val="FF0000"/>
              </a:solidFill>
              <a:latin typeface="+mj-lt"/>
            </a:endParaRPr>
          </a:p>
        </p:txBody>
      </p:sp>
    </p:spTree>
    <p:extLst>
      <p:ext uri="{BB962C8B-B14F-4D97-AF65-F5344CB8AC3E}">
        <p14:creationId xmlns:p14="http://schemas.microsoft.com/office/powerpoint/2010/main" val="6617162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30F62-12A0-4ECC-88E2-5C7B046D0B8A}"/>
              </a:ext>
            </a:extLst>
          </p:cNvPr>
          <p:cNvSpPr>
            <a:spLocks noGrp="1"/>
          </p:cNvSpPr>
          <p:nvPr>
            <p:ph type="title"/>
          </p:nvPr>
        </p:nvSpPr>
        <p:spPr>
          <a:xfrm>
            <a:off x="838200" y="365125"/>
            <a:ext cx="10515600" cy="952687"/>
          </a:xfrm>
        </p:spPr>
        <p:txBody>
          <a:bodyPr>
            <a:normAutofit/>
          </a:bodyPr>
          <a:lstStyle/>
          <a:p>
            <a:pPr algn="ctr"/>
            <a:r>
              <a:rPr lang="en-US" sz="4000" b="1" dirty="0"/>
              <a:t>OX40 (CD134)</a:t>
            </a:r>
          </a:p>
        </p:txBody>
      </p:sp>
      <p:sp>
        <p:nvSpPr>
          <p:cNvPr id="3" name="Content Placeholder 2">
            <a:extLst>
              <a:ext uri="{FF2B5EF4-FFF2-40B4-BE49-F238E27FC236}">
                <a16:creationId xmlns:a16="http://schemas.microsoft.com/office/drawing/2014/main" id="{5D2651C2-31EA-4627-B440-2ADF4A25BE59}"/>
              </a:ext>
            </a:extLst>
          </p:cNvPr>
          <p:cNvSpPr>
            <a:spLocks noGrp="1"/>
          </p:cNvSpPr>
          <p:nvPr>
            <p:ph idx="1"/>
          </p:nvPr>
        </p:nvSpPr>
        <p:spPr/>
        <p:txBody>
          <a:bodyPr>
            <a:normAutofit/>
          </a:bodyPr>
          <a:lstStyle/>
          <a:p>
            <a:pPr algn="l"/>
            <a:r>
              <a:rPr lang="en-US" sz="2000" b="0" i="0" u="none" strike="noStrike" baseline="0" dirty="0">
                <a:latin typeface="+mj-lt"/>
              </a:rPr>
              <a:t>OX40 (CD134) is expressed on activated T cells, including activated effector and Tregs. </a:t>
            </a:r>
          </a:p>
          <a:p>
            <a:pPr algn="l"/>
            <a:r>
              <a:rPr lang="en-US" sz="2000" b="0" i="0" u="none" strike="noStrike" baseline="0" dirty="0">
                <a:latin typeface="+mj-lt"/>
              </a:rPr>
              <a:t>Engagement of OX40 with its ligand enhances proliferation and survival of T cells. </a:t>
            </a:r>
          </a:p>
          <a:p>
            <a:pPr algn="l"/>
            <a:r>
              <a:rPr lang="en-US" sz="2000" b="0" i="0" u="none" strike="noStrike" baseline="0" dirty="0">
                <a:latin typeface="+mj-lt"/>
              </a:rPr>
              <a:t>Preclinical studies with OX40 have shown increased antitumor responses and overall survival. A trial with the murine anti-OX40 agonist 9B12 </a:t>
            </a:r>
            <a:r>
              <a:rPr lang="en-US" sz="2000" b="0" i="0" u="none" strike="noStrike" baseline="0" dirty="0" err="1">
                <a:latin typeface="+mj-lt"/>
              </a:rPr>
              <a:t>mAb</a:t>
            </a:r>
            <a:r>
              <a:rPr lang="en-US" sz="2000" b="0" i="0" u="none" strike="noStrike" baseline="0" dirty="0">
                <a:latin typeface="+mj-lt"/>
              </a:rPr>
              <a:t> in patients with advanced cancers was well tolerated and demonstrated regression of at least one metastatic lesion in 12 out of 30 patients. </a:t>
            </a:r>
          </a:p>
          <a:p>
            <a:pPr algn="l"/>
            <a:r>
              <a:rPr lang="en-US" sz="2000" b="0" i="0" u="none" strike="noStrike" baseline="0" dirty="0">
                <a:latin typeface="+mj-lt"/>
              </a:rPr>
              <a:t>A phase I first-in-human study to evaluate the anti-OX40 antibody GSK3174998 as monotherapy and in combination with anti-PD-1 therapy (pembrolizumab) in patients with advanced solid tumors has ended. Limited clinical activity does not support further development of GSK3174998±pembrolizumab in advanced cancers.</a:t>
            </a:r>
          </a:p>
          <a:p>
            <a:pPr algn="l"/>
            <a:r>
              <a:rPr lang="en-US" sz="2000" dirty="0">
                <a:latin typeface="+mj-lt"/>
              </a:rPr>
              <a:t>In addition, a phase </a:t>
            </a:r>
            <a:r>
              <a:rPr lang="en-US" sz="2000" dirty="0" err="1">
                <a:latin typeface="+mj-lt"/>
              </a:rPr>
              <a:t>Ib</a:t>
            </a:r>
            <a:r>
              <a:rPr lang="en-US" sz="2000" dirty="0">
                <a:latin typeface="+mj-lt"/>
              </a:rPr>
              <a:t> dose escalation study of the anti-OX40 antibody MOXR0916 plus the anti-PD-L1 antibody atezolizumab in patients with locally advanced or metastatic solid tumors support further investigation in combination with complementary agents such as PD-1/PD-L1 antagonists.</a:t>
            </a:r>
          </a:p>
        </p:txBody>
      </p:sp>
    </p:spTree>
    <p:extLst>
      <p:ext uri="{BB962C8B-B14F-4D97-AF65-F5344CB8AC3E}">
        <p14:creationId xmlns:p14="http://schemas.microsoft.com/office/powerpoint/2010/main" val="33411034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30F62-12A0-4ECC-88E2-5C7B046D0B8A}"/>
              </a:ext>
            </a:extLst>
          </p:cNvPr>
          <p:cNvSpPr>
            <a:spLocks noGrp="1"/>
          </p:cNvSpPr>
          <p:nvPr>
            <p:ph type="title"/>
          </p:nvPr>
        </p:nvSpPr>
        <p:spPr>
          <a:xfrm>
            <a:off x="838200" y="194795"/>
            <a:ext cx="10515600" cy="513416"/>
          </a:xfrm>
        </p:spPr>
        <p:txBody>
          <a:bodyPr>
            <a:normAutofit fontScale="90000"/>
          </a:bodyPr>
          <a:lstStyle/>
          <a:p>
            <a:pPr algn="ctr"/>
            <a:r>
              <a:rPr lang="en-US" sz="4000" b="1" dirty="0"/>
              <a:t>Adoptive Cell Transfer</a:t>
            </a:r>
          </a:p>
        </p:txBody>
      </p:sp>
      <p:sp>
        <p:nvSpPr>
          <p:cNvPr id="3" name="Content Placeholder 2">
            <a:extLst>
              <a:ext uri="{FF2B5EF4-FFF2-40B4-BE49-F238E27FC236}">
                <a16:creationId xmlns:a16="http://schemas.microsoft.com/office/drawing/2014/main" id="{5D2651C2-31EA-4627-B440-2ADF4A25BE59}"/>
              </a:ext>
            </a:extLst>
          </p:cNvPr>
          <p:cNvSpPr>
            <a:spLocks noGrp="1"/>
          </p:cNvSpPr>
          <p:nvPr>
            <p:ph idx="1"/>
          </p:nvPr>
        </p:nvSpPr>
        <p:spPr>
          <a:xfrm>
            <a:off x="0" y="1507052"/>
            <a:ext cx="5185446" cy="5156153"/>
          </a:xfrm>
        </p:spPr>
        <p:txBody>
          <a:bodyPr>
            <a:normAutofit fontScale="85000" lnSpcReduction="20000"/>
          </a:bodyPr>
          <a:lstStyle/>
          <a:p>
            <a:pPr algn="l"/>
            <a:r>
              <a:rPr lang="en-US" sz="2000" b="0" i="0" u="none" strike="noStrike" baseline="0" dirty="0">
                <a:latin typeface="+mj-lt"/>
              </a:rPr>
              <a:t>Several clinical studies have demonstrated that the reinfusion of autologous lymphocytes in cancer patients, isolated from their own tumor or peripheral blood, could inhibit tumor growth, and these initial studies formed the basis for adoptive T-cell therapy.</a:t>
            </a:r>
          </a:p>
          <a:p>
            <a:pPr algn="l"/>
            <a:r>
              <a:rPr lang="en-US" sz="2000" dirty="0">
                <a:latin typeface="+mj-lt"/>
              </a:rPr>
              <a:t>For adoptive immunotherapy, the isolation of antigen-specific T cells from the peripheral blood or tumor is followed by clonal expansion and transfusion back into the tumor-bearing host.</a:t>
            </a:r>
          </a:p>
          <a:p>
            <a:pPr algn="l"/>
            <a:r>
              <a:rPr lang="en-US" sz="2000" dirty="0">
                <a:latin typeface="+mj-lt"/>
              </a:rPr>
              <a:t>Adoptive T-cell transfer has achieved tumor regression and improved survival by increasing the number of reactive T cells, providing long-term immune protection and guaranteeing antigen specificity. </a:t>
            </a:r>
          </a:p>
          <a:p>
            <a:pPr algn="l"/>
            <a:r>
              <a:rPr lang="en-US" sz="2000" dirty="0">
                <a:latin typeface="+mj-lt"/>
              </a:rPr>
              <a:t>The downside to this method is both the expense and the expertise needed to perform this labor-intensive </a:t>
            </a:r>
            <a:r>
              <a:rPr lang="en-US" sz="2000" dirty="0" err="1">
                <a:latin typeface="+mj-lt"/>
              </a:rPr>
              <a:t>labor-intensive</a:t>
            </a:r>
            <a:r>
              <a:rPr lang="en-US" sz="2000" dirty="0">
                <a:latin typeface="+mj-lt"/>
              </a:rPr>
              <a:t> therapy. </a:t>
            </a:r>
          </a:p>
          <a:p>
            <a:pPr algn="l"/>
            <a:r>
              <a:rPr lang="en-US" sz="2000" dirty="0">
                <a:latin typeface="+mj-lt"/>
              </a:rPr>
              <a:t>Suppressing the immune system before adoptive transfer is important for improving the antitumor efficacy. Significant progress has been made to establish adoptive T-cell therapy as a standard-of-care method for the treatment of cancer, and multiple studies are ongoing.</a:t>
            </a:r>
          </a:p>
        </p:txBody>
      </p:sp>
      <p:pic>
        <p:nvPicPr>
          <p:cNvPr id="5" name="Picture 4">
            <a:extLst>
              <a:ext uri="{FF2B5EF4-FFF2-40B4-BE49-F238E27FC236}">
                <a16:creationId xmlns:a16="http://schemas.microsoft.com/office/drawing/2014/main" id="{5C3733E4-E396-487F-BF59-69B014BD4FDB}"/>
              </a:ext>
            </a:extLst>
          </p:cNvPr>
          <p:cNvPicPr>
            <a:picLocks noChangeAspect="1"/>
          </p:cNvPicPr>
          <p:nvPr/>
        </p:nvPicPr>
        <p:blipFill>
          <a:blip r:embed="rId2"/>
          <a:stretch>
            <a:fillRect/>
          </a:stretch>
        </p:blipFill>
        <p:spPr>
          <a:xfrm>
            <a:off x="5266128" y="1397047"/>
            <a:ext cx="6842208" cy="4885765"/>
          </a:xfrm>
          <a:prstGeom prst="rect">
            <a:avLst/>
          </a:prstGeom>
        </p:spPr>
      </p:pic>
      <p:sp>
        <p:nvSpPr>
          <p:cNvPr id="7" name="TextBox 6">
            <a:extLst>
              <a:ext uri="{FF2B5EF4-FFF2-40B4-BE49-F238E27FC236}">
                <a16:creationId xmlns:a16="http://schemas.microsoft.com/office/drawing/2014/main" id="{2B5D0EF5-ACC4-483E-B863-0450BB14E53F}"/>
              </a:ext>
            </a:extLst>
          </p:cNvPr>
          <p:cNvSpPr txBox="1"/>
          <p:nvPr/>
        </p:nvSpPr>
        <p:spPr>
          <a:xfrm>
            <a:off x="6230471" y="6386206"/>
            <a:ext cx="6113928" cy="276999"/>
          </a:xfrm>
          <a:prstGeom prst="rect">
            <a:avLst/>
          </a:prstGeom>
          <a:noFill/>
        </p:spPr>
        <p:txBody>
          <a:bodyPr wrap="square">
            <a:spAutoFit/>
          </a:bodyPr>
          <a:lstStyle/>
          <a:p>
            <a:r>
              <a:rPr lang="fr-FR" sz="1200" b="0" i="0" dirty="0">
                <a:solidFill>
                  <a:srgbClr val="FF0000"/>
                </a:solidFill>
                <a:effectLst/>
                <a:latin typeface="+mj-lt"/>
              </a:rPr>
              <a:t>Science. 2015 </a:t>
            </a:r>
            <a:r>
              <a:rPr lang="fr-FR" sz="1200" b="0" i="0" dirty="0" err="1">
                <a:solidFill>
                  <a:srgbClr val="FF0000"/>
                </a:solidFill>
                <a:effectLst/>
                <a:latin typeface="+mj-lt"/>
              </a:rPr>
              <a:t>Apr</a:t>
            </a:r>
            <a:r>
              <a:rPr lang="fr-FR" sz="1200" b="0" i="0" dirty="0">
                <a:solidFill>
                  <a:srgbClr val="FF0000"/>
                </a:solidFill>
                <a:effectLst/>
                <a:latin typeface="+mj-lt"/>
              </a:rPr>
              <a:t> 3;348(6230):62-8. </a:t>
            </a:r>
            <a:r>
              <a:rPr lang="fr-FR" sz="1200" b="0" i="0" dirty="0" err="1">
                <a:solidFill>
                  <a:srgbClr val="FF0000"/>
                </a:solidFill>
                <a:effectLst/>
                <a:latin typeface="+mj-lt"/>
              </a:rPr>
              <a:t>doi</a:t>
            </a:r>
            <a:r>
              <a:rPr lang="fr-FR" sz="1200" b="0" i="0" dirty="0">
                <a:solidFill>
                  <a:srgbClr val="FF0000"/>
                </a:solidFill>
                <a:effectLst/>
                <a:latin typeface="+mj-lt"/>
              </a:rPr>
              <a:t>: 10.1126/science.aaa4967. </a:t>
            </a:r>
            <a:endParaRPr lang="en-US" sz="1200" dirty="0">
              <a:solidFill>
                <a:srgbClr val="FF0000"/>
              </a:solidFill>
              <a:latin typeface="+mj-lt"/>
            </a:endParaRPr>
          </a:p>
        </p:txBody>
      </p:sp>
    </p:spTree>
    <p:extLst>
      <p:ext uri="{BB962C8B-B14F-4D97-AF65-F5344CB8AC3E}">
        <p14:creationId xmlns:p14="http://schemas.microsoft.com/office/powerpoint/2010/main" val="11617511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511E65-59A8-42D5-859B-8DE83F622259}"/>
              </a:ext>
            </a:extLst>
          </p:cNvPr>
          <p:cNvSpPr>
            <a:spLocks noGrp="1"/>
          </p:cNvSpPr>
          <p:nvPr>
            <p:ph type="title"/>
          </p:nvPr>
        </p:nvSpPr>
        <p:spPr/>
        <p:txBody>
          <a:bodyPr>
            <a:noAutofit/>
          </a:bodyPr>
          <a:lstStyle/>
          <a:p>
            <a:pPr algn="ctr"/>
            <a:r>
              <a:rPr lang="en-US" sz="3600" b="1" dirty="0"/>
              <a:t>Adoptive Cell Transfer</a:t>
            </a:r>
            <a:br>
              <a:rPr lang="en-US" sz="3600" dirty="0">
                <a:latin typeface="+mn-lt"/>
              </a:rPr>
            </a:br>
            <a:r>
              <a:rPr lang="en-US" sz="3600" b="1" dirty="0">
                <a:solidFill>
                  <a:srgbClr val="FF0000"/>
                </a:solidFill>
                <a:latin typeface="+mn-lt"/>
              </a:rPr>
              <a:t>Adoptive Transfer of Tumor-Specific Cytotoxic T Cells</a:t>
            </a:r>
          </a:p>
        </p:txBody>
      </p:sp>
      <p:sp>
        <p:nvSpPr>
          <p:cNvPr id="3" name="Content Placeholder 2">
            <a:extLst>
              <a:ext uri="{FF2B5EF4-FFF2-40B4-BE49-F238E27FC236}">
                <a16:creationId xmlns:a16="http://schemas.microsoft.com/office/drawing/2014/main" id="{E4C89936-6821-4561-A143-FD4B41D014B3}"/>
              </a:ext>
            </a:extLst>
          </p:cNvPr>
          <p:cNvSpPr>
            <a:spLocks noGrp="1"/>
          </p:cNvSpPr>
          <p:nvPr>
            <p:ph idx="1"/>
          </p:nvPr>
        </p:nvSpPr>
        <p:spPr>
          <a:xfrm>
            <a:off x="838200" y="2402541"/>
            <a:ext cx="10515600" cy="3774422"/>
          </a:xfrm>
        </p:spPr>
        <p:txBody>
          <a:bodyPr>
            <a:normAutofit fontScale="92500" lnSpcReduction="10000"/>
          </a:bodyPr>
          <a:lstStyle/>
          <a:p>
            <a:pPr algn="l"/>
            <a:r>
              <a:rPr lang="en-US" sz="2000" b="0" i="0" u="none" strike="noStrike" baseline="0" dirty="0">
                <a:solidFill>
                  <a:srgbClr val="000000"/>
                </a:solidFill>
                <a:latin typeface="+mj-lt"/>
              </a:rPr>
              <a:t>Adoptive cell therapy with tumor-infiltrating lymphocytes (TILs) was described in the 1980s by Rosenberg and colleagues.</a:t>
            </a:r>
          </a:p>
          <a:p>
            <a:pPr algn="l"/>
            <a:r>
              <a:rPr lang="en-US" sz="2000" b="0" i="0" u="none" strike="noStrike" baseline="0" dirty="0">
                <a:solidFill>
                  <a:srgbClr val="000000"/>
                </a:solidFill>
                <a:latin typeface="+mj-lt"/>
              </a:rPr>
              <a:t>This personalized treatment for cancer is based on the infusion of autologous T lymphocytes that have been obtained directly from surgically removed autologous tumors and then expanded in culture with the use of interleukin-2 stimulation. Both preconditioning lymphodepletion with high-dose, nonmyeloablative chemotherapy and the intravenous administration of high-dose interleukin-2 after cell transfer have been instrumental in the success of TIL adoptive cell therapy.</a:t>
            </a:r>
          </a:p>
          <a:p>
            <a:pPr algn="l"/>
            <a:r>
              <a:rPr lang="en-US" sz="2000" b="0" i="0" u="none" strike="noStrike" baseline="0" dirty="0">
                <a:solidFill>
                  <a:srgbClr val="000000"/>
                </a:solidFill>
                <a:latin typeface="+mj-lt"/>
              </a:rPr>
              <a:t>Transfer of autologous TIL could mediate objective regression in patients with metastatic melanoma and across other cancers.</a:t>
            </a:r>
            <a:endParaRPr lang="en-US" sz="2000" dirty="0">
              <a:solidFill>
                <a:srgbClr val="0081AD"/>
              </a:solidFill>
              <a:latin typeface="+mj-lt"/>
            </a:endParaRPr>
          </a:p>
          <a:p>
            <a:pPr algn="l"/>
            <a:r>
              <a:rPr lang="en-US" sz="2000" b="0" i="0" u="none" strike="noStrike" baseline="0" dirty="0">
                <a:solidFill>
                  <a:srgbClr val="000000"/>
                </a:solidFill>
                <a:latin typeface="+mj-lt"/>
              </a:rPr>
              <a:t>An alternative source of endogenous tumor-reactive T cells can be found in the peripheral blood of patients. </a:t>
            </a:r>
          </a:p>
          <a:p>
            <a:pPr algn="l"/>
            <a:r>
              <a:rPr lang="en-US" sz="2000" b="0" i="0" dirty="0">
                <a:solidFill>
                  <a:srgbClr val="212121"/>
                </a:solidFill>
                <a:effectLst/>
                <a:latin typeface="+mj-lt"/>
              </a:rPr>
              <a:t>At present, TIL therapy is being tested mainly as a second-line treatment, and melanoma is still the main type of tumor in most clinical trials</a:t>
            </a:r>
            <a:endParaRPr lang="en-US" sz="3200" dirty="0">
              <a:latin typeface="+mj-lt"/>
            </a:endParaRPr>
          </a:p>
        </p:txBody>
      </p:sp>
    </p:spTree>
    <p:extLst>
      <p:ext uri="{BB962C8B-B14F-4D97-AF65-F5344CB8AC3E}">
        <p14:creationId xmlns:p14="http://schemas.microsoft.com/office/powerpoint/2010/main" val="7113061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511E65-59A8-42D5-859B-8DE83F622259}"/>
              </a:ext>
            </a:extLst>
          </p:cNvPr>
          <p:cNvSpPr>
            <a:spLocks noGrp="1"/>
          </p:cNvSpPr>
          <p:nvPr>
            <p:ph type="title"/>
          </p:nvPr>
        </p:nvSpPr>
        <p:spPr/>
        <p:txBody>
          <a:bodyPr>
            <a:noAutofit/>
          </a:bodyPr>
          <a:lstStyle/>
          <a:p>
            <a:pPr algn="ctr"/>
            <a:r>
              <a:rPr lang="en-US" sz="3600" b="1" dirty="0"/>
              <a:t>Adoptive Cell Transfer</a:t>
            </a:r>
            <a:br>
              <a:rPr lang="en-US" sz="3600" dirty="0">
                <a:latin typeface="+mn-lt"/>
              </a:rPr>
            </a:br>
            <a:r>
              <a:rPr lang="en-US" sz="3600" b="1" dirty="0">
                <a:solidFill>
                  <a:srgbClr val="FF0000"/>
                </a:solidFill>
                <a:latin typeface="+mn-lt"/>
              </a:rPr>
              <a:t>Adoptive Immunotherapy With Genetically</a:t>
            </a:r>
            <a:br>
              <a:rPr lang="en-US" sz="3600" b="1" dirty="0">
                <a:solidFill>
                  <a:srgbClr val="FF0000"/>
                </a:solidFill>
                <a:latin typeface="+mn-lt"/>
              </a:rPr>
            </a:br>
            <a:r>
              <a:rPr lang="en-US" sz="3600" b="1" dirty="0">
                <a:solidFill>
                  <a:srgbClr val="FF0000"/>
                </a:solidFill>
                <a:latin typeface="+mn-lt"/>
              </a:rPr>
              <a:t>Modified Lymphocytes</a:t>
            </a:r>
          </a:p>
        </p:txBody>
      </p:sp>
      <p:sp>
        <p:nvSpPr>
          <p:cNvPr id="3" name="Content Placeholder 2">
            <a:extLst>
              <a:ext uri="{FF2B5EF4-FFF2-40B4-BE49-F238E27FC236}">
                <a16:creationId xmlns:a16="http://schemas.microsoft.com/office/drawing/2014/main" id="{E4C89936-6821-4561-A143-FD4B41D014B3}"/>
              </a:ext>
            </a:extLst>
          </p:cNvPr>
          <p:cNvSpPr>
            <a:spLocks noGrp="1"/>
          </p:cNvSpPr>
          <p:nvPr>
            <p:ph idx="1"/>
          </p:nvPr>
        </p:nvSpPr>
        <p:spPr>
          <a:xfrm>
            <a:off x="220102" y="2402540"/>
            <a:ext cx="7229570" cy="3926541"/>
          </a:xfrm>
        </p:spPr>
        <p:txBody>
          <a:bodyPr>
            <a:normAutofit fontScale="92500" lnSpcReduction="20000"/>
          </a:bodyPr>
          <a:lstStyle/>
          <a:p>
            <a:r>
              <a:rPr lang="en-US" sz="2000" b="0" i="0" u="none" strike="noStrike" baseline="0" dirty="0">
                <a:solidFill>
                  <a:srgbClr val="000000"/>
                </a:solidFill>
                <a:latin typeface="+mj-lt"/>
              </a:rPr>
              <a:t>CAR (</a:t>
            </a:r>
            <a:r>
              <a:rPr lang="en-US" sz="2000" dirty="0">
                <a:solidFill>
                  <a:srgbClr val="000000"/>
                </a:solidFill>
                <a:latin typeface="+mj-lt"/>
              </a:rPr>
              <a:t>chimeric antigen receptor) </a:t>
            </a:r>
            <a:r>
              <a:rPr lang="en-US" sz="2000" b="0" i="0" u="none" strike="noStrike" baseline="0" dirty="0">
                <a:solidFill>
                  <a:srgbClr val="000000"/>
                </a:solidFill>
                <a:latin typeface="+mj-lt"/>
              </a:rPr>
              <a:t>T cells are T lymphocytes with engineered synthetic receptors made to recognize and destroy </a:t>
            </a:r>
            <a:r>
              <a:rPr lang="en-US" sz="2000" dirty="0">
                <a:solidFill>
                  <a:srgbClr val="000000"/>
                </a:solidFill>
                <a:latin typeface="+mj-lt"/>
              </a:rPr>
              <a:t>the cells </a:t>
            </a:r>
            <a:r>
              <a:rPr lang="en-US" sz="2000" b="0" i="0" u="none" strike="noStrike" baseline="0" dirty="0">
                <a:solidFill>
                  <a:srgbClr val="000000"/>
                </a:solidFill>
                <a:latin typeface="+mj-lt"/>
              </a:rPr>
              <a:t>expressing the target antigen. </a:t>
            </a:r>
          </a:p>
          <a:p>
            <a:r>
              <a:rPr lang="en-US" sz="2000" b="0" i="0" u="none" strike="noStrike" baseline="0" dirty="0">
                <a:solidFill>
                  <a:srgbClr val="000000"/>
                </a:solidFill>
                <a:latin typeface="+mj-lt"/>
              </a:rPr>
              <a:t>CARs are artificially made proteins consisting of the single-chain variable fragment of an antibody (</a:t>
            </a:r>
            <a:r>
              <a:rPr lang="en-US" sz="2000" b="0" i="0" u="none" strike="noStrike" baseline="0" dirty="0" err="1">
                <a:solidFill>
                  <a:srgbClr val="000000"/>
                </a:solidFill>
                <a:latin typeface="+mj-lt"/>
              </a:rPr>
              <a:t>ScFv</a:t>
            </a:r>
            <a:r>
              <a:rPr lang="en-US" sz="2000" b="0" i="0" u="none" strike="noStrike" baseline="0" dirty="0">
                <a:solidFill>
                  <a:srgbClr val="000000"/>
                </a:solidFill>
                <a:latin typeface="+mj-lt"/>
              </a:rPr>
              <a:t>) that recognizes tumor antigen and the T-cell activation domain, CD3 signaling domain, which provides “signal 1” necessary for T-cell activation.</a:t>
            </a:r>
          </a:p>
          <a:p>
            <a:r>
              <a:rPr lang="en-US" sz="2000" dirty="0">
                <a:solidFill>
                  <a:srgbClr val="000000"/>
                </a:solidFill>
                <a:latin typeface="+mj-lt"/>
              </a:rPr>
              <a:t>The advantage of CAR compared with conventional TCR is that the antigen need not be processed and presented by MHC. Importantly, this approach can be used in all patients who express the same tumor antigen, regardless of HLA type</a:t>
            </a:r>
            <a:endParaRPr lang="en-US" sz="3600" dirty="0">
              <a:latin typeface="+mj-lt"/>
            </a:endParaRPr>
          </a:p>
          <a:p>
            <a:pPr algn="l"/>
            <a:r>
              <a:rPr lang="en-US" sz="2000" b="0" i="0" u="none" strike="noStrike" baseline="0" dirty="0">
                <a:solidFill>
                  <a:srgbClr val="000000"/>
                </a:solidFill>
                <a:latin typeface="+mj-lt"/>
              </a:rPr>
              <a:t>CAR T-cell therapies are approved by the US Food and Drug Administration (FDA) to treat some kinds of lymphomas and leukemias, as well as multiple myeloma. CAR T-cell therapy is typically used after other types of treatment have been tried.</a:t>
            </a:r>
          </a:p>
        </p:txBody>
      </p:sp>
      <p:pic>
        <p:nvPicPr>
          <p:cNvPr id="4098" name="Picture 2" descr="Curroncol 29 00293 g001">
            <a:extLst>
              <a:ext uri="{FF2B5EF4-FFF2-40B4-BE49-F238E27FC236}">
                <a16:creationId xmlns:a16="http://schemas.microsoft.com/office/drawing/2014/main" id="{82CA9044-DEFA-44D0-A837-D88E646FDC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74844" y="2026024"/>
            <a:ext cx="4397055" cy="437477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99B14BB3-A104-4876-AEA0-78C33BAC1B91}"/>
              </a:ext>
            </a:extLst>
          </p:cNvPr>
          <p:cNvSpPr txBox="1"/>
          <p:nvPr/>
        </p:nvSpPr>
        <p:spPr>
          <a:xfrm>
            <a:off x="8233617" y="6382868"/>
            <a:ext cx="4397055" cy="461665"/>
          </a:xfrm>
          <a:prstGeom prst="rect">
            <a:avLst/>
          </a:prstGeom>
          <a:noFill/>
        </p:spPr>
        <p:txBody>
          <a:bodyPr wrap="square">
            <a:spAutoFit/>
          </a:bodyPr>
          <a:lstStyle/>
          <a:p>
            <a:r>
              <a:rPr lang="en-US" sz="1200" b="0" i="0" dirty="0" err="1">
                <a:solidFill>
                  <a:srgbClr val="FF0000"/>
                </a:solidFill>
                <a:effectLst/>
                <a:latin typeface="+mj-lt"/>
              </a:rPr>
              <a:t>Curr</a:t>
            </a:r>
            <a:r>
              <a:rPr lang="en-US" sz="1200" b="0" i="0" dirty="0">
                <a:solidFill>
                  <a:srgbClr val="FF0000"/>
                </a:solidFill>
                <a:effectLst/>
                <a:latin typeface="+mj-lt"/>
              </a:rPr>
              <a:t> Oncol. 2022 May 18;29(5):3647-3657. </a:t>
            </a:r>
          </a:p>
          <a:p>
            <a:r>
              <a:rPr lang="en-US" sz="1200" b="0" i="0" dirty="0" err="1">
                <a:solidFill>
                  <a:srgbClr val="FF0000"/>
                </a:solidFill>
                <a:effectLst/>
                <a:latin typeface="+mj-lt"/>
              </a:rPr>
              <a:t>doi</a:t>
            </a:r>
            <a:r>
              <a:rPr lang="en-US" sz="1200" b="0" i="0" dirty="0">
                <a:solidFill>
                  <a:srgbClr val="FF0000"/>
                </a:solidFill>
                <a:effectLst/>
                <a:latin typeface="+mj-lt"/>
              </a:rPr>
              <a:t>: 10.3390/curroncol29050293. </a:t>
            </a:r>
            <a:endParaRPr lang="en-US" sz="1200" dirty="0">
              <a:solidFill>
                <a:srgbClr val="FF0000"/>
              </a:solidFill>
              <a:latin typeface="+mj-lt"/>
            </a:endParaRPr>
          </a:p>
        </p:txBody>
      </p:sp>
    </p:spTree>
    <p:extLst>
      <p:ext uri="{BB962C8B-B14F-4D97-AF65-F5344CB8AC3E}">
        <p14:creationId xmlns:p14="http://schemas.microsoft.com/office/powerpoint/2010/main" val="27460020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FB6D83-FAFF-4C6C-994B-358A0F00199A}"/>
              </a:ext>
            </a:extLst>
          </p:cNvPr>
          <p:cNvSpPr>
            <a:spLocks noGrp="1"/>
          </p:cNvSpPr>
          <p:nvPr>
            <p:ph type="title"/>
          </p:nvPr>
        </p:nvSpPr>
        <p:spPr>
          <a:xfrm>
            <a:off x="838199" y="365126"/>
            <a:ext cx="10726271" cy="315912"/>
          </a:xfrm>
        </p:spPr>
        <p:txBody>
          <a:bodyPr>
            <a:normAutofit fontScale="90000"/>
          </a:bodyPr>
          <a:lstStyle/>
          <a:p>
            <a:pPr algn="ctr"/>
            <a:r>
              <a:rPr lang="en-US" b="1" dirty="0">
                <a:latin typeface="+mn-lt"/>
              </a:rPr>
              <a:t>Four Generations of CAR T Cells</a:t>
            </a:r>
          </a:p>
        </p:txBody>
      </p:sp>
      <p:pic>
        <p:nvPicPr>
          <p:cNvPr id="5" name="Picture 4">
            <a:extLst>
              <a:ext uri="{FF2B5EF4-FFF2-40B4-BE49-F238E27FC236}">
                <a16:creationId xmlns:a16="http://schemas.microsoft.com/office/drawing/2014/main" id="{32525281-34D5-4210-A80E-34625F946C38}"/>
              </a:ext>
            </a:extLst>
          </p:cNvPr>
          <p:cNvPicPr>
            <a:picLocks noChangeAspect="1"/>
          </p:cNvPicPr>
          <p:nvPr/>
        </p:nvPicPr>
        <p:blipFill>
          <a:blip r:embed="rId2"/>
          <a:stretch>
            <a:fillRect/>
          </a:stretch>
        </p:blipFill>
        <p:spPr>
          <a:xfrm>
            <a:off x="3384176" y="910436"/>
            <a:ext cx="5423647" cy="5947564"/>
          </a:xfrm>
          <a:prstGeom prst="rect">
            <a:avLst/>
          </a:prstGeom>
        </p:spPr>
      </p:pic>
    </p:spTree>
    <p:extLst>
      <p:ext uri="{BB962C8B-B14F-4D97-AF65-F5344CB8AC3E}">
        <p14:creationId xmlns:p14="http://schemas.microsoft.com/office/powerpoint/2010/main" val="32784304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511E65-59A8-42D5-859B-8DE83F622259}"/>
              </a:ext>
            </a:extLst>
          </p:cNvPr>
          <p:cNvSpPr>
            <a:spLocks noGrp="1"/>
          </p:cNvSpPr>
          <p:nvPr>
            <p:ph type="title"/>
          </p:nvPr>
        </p:nvSpPr>
        <p:spPr>
          <a:xfrm>
            <a:off x="838200" y="149972"/>
            <a:ext cx="10515600" cy="1325563"/>
          </a:xfrm>
        </p:spPr>
        <p:txBody>
          <a:bodyPr>
            <a:noAutofit/>
          </a:bodyPr>
          <a:lstStyle/>
          <a:p>
            <a:pPr algn="ctr"/>
            <a:r>
              <a:rPr lang="en-US" sz="3600" b="1" dirty="0"/>
              <a:t>Adoptive Cell Transfer</a:t>
            </a:r>
            <a:br>
              <a:rPr lang="en-US" sz="3600" dirty="0">
                <a:latin typeface="+mn-lt"/>
              </a:rPr>
            </a:br>
            <a:r>
              <a:rPr lang="en-US" sz="3600" b="1" dirty="0">
                <a:solidFill>
                  <a:srgbClr val="FF0000"/>
                </a:solidFill>
                <a:latin typeface="+mn-lt"/>
              </a:rPr>
              <a:t>Adoptive Transfer of Viral Specific T Cells</a:t>
            </a:r>
          </a:p>
        </p:txBody>
      </p:sp>
      <p:sp>
        <p:nvSpPr>
          <p:cNvPr id="3" name="Content Placeholder 2">
            <a:extLst>
              <a:ext uri="{FF2B5EF4-FFF2-40B4-BE49-F238E27FC236}">
                <a16:creationId xmlns:a16="http://schemas.microsoft.com/office/drawing/2014/main" id="{E4C89936-6821-4561-A143-FD4B41D014B3}"/>
              </a:ext>
            </a:extLst>
          </p:cNvPr>
          <p:cNvSpPr>
            <a:spLocks noGrp="1"/>
          </p:cNvSpPr>
          <p:nvPr>
            <p:ph idx="1"/>
          </p:nvPr>
        </p:nvSpPr>
        <p:spPr>
          <a:xfrm>
            <a:off x="455192" y="1475535"/>
            <a:ext cx="11066463" cy="3926541"/>
          </a:xfrm>
        </p:spPr>
        <p:txBody>
          <a:bodyPr>
            <a:normAutofit/>
          </a:bodyPr>
          <a:lstStyle/>
          <a:p>
            <a:pPr algn="l"/>
            <a:r>
              <a:rPr lang="en-US" sz="2000" b="0" i="0" u="none" strike="noStrike" baseline="0" dirty="0">
                <a:solidFill>
                  <a:srgbClr val="000000"/>
                </a:solidFill>
                <a:latin typeface="+mj-lt"/>
              </a:rPr>
              <a:t>The adoptive transfer of T cells isolated or engineered to have specificity and reactivity for viral DNA can efficiently treat Epstein–Barr virus (EBV)-associated posttransplant lymphoproliferative disease.</a:t>
            </a:r>
            <a:endParaRPr lang="en-US" sz="2000" dirty="0">
              <a:solidFill>
                <a:srgbClr val="0081AD"/>
              </a:solidFill>
              <a:latin typeface="+mj-lt"/>
            </a:endParaRPr>
          </a:p>
          <a:p>
            <a:pPr algn="l"/>
            <a:r>
              <a:rPr lang="en-US" sz="2000" b="0" i="0" u="none" strike="noStrike" baseline="0" dirty="0">
                <a:solidFill>
                  <a:srgbClr val="000000"/>
                </a:solidFill>
                <a:latin typeface="+mj-lt"/>
              </a:rPr>
              <a:t>It is known that CD8 and CD4 virus-specific T cells in chronic infections are characterized by the loss of T-cell function due to the upregulation of inhibitory molecules such as PD-1 and TIM-3; therefore the adoptive transfer of autologous T cells with high-affinity TCRs for viral proteins in combination with inhibitors of PD-1 or TIM-3 could be an ideal approach for the targeted therapy of virally induced malignancies.</a:t>
            </a:r>
          </a:p>
          <a:p>
            <a:pPr algn="l"/>
            <a:r>
              <a:rPr lang="en-US" sz="2000" dirty="0">
                <a:solidFill>
                  <a:srgbClr val="000000"/>
                </a:solidFill>
                <a:latin typeface="+mj-lt"/>
              </a:rPr>
              <a:t>Transfer of these cells is an attractive approach to restore protective T -cell immunity in patients with refractory viral infections after allogeneic hematopoietic stem cell transplantation.</a:t>
            </a:r>
            <a:endParaRPr lang="en-US" sz="2400" b="0" i="0" u="none" strike="noStrike" baseline="0" dirty="0">
              <a:solidFill>
                <a:srgbClr val="000000"/>
              </a:solidFill>
              <a:latin typeface="+mj-lt"/>
            </a:endParaRPr>
          </a:p>
        </p:txBody>
      </p:sp>
      <p:pic>
        <p:nvPicPr>
          <p:cNvPr id="5122" name="Picture 2">
            <a:extLst>
              <a:ext uri="{FF2B5EF4-FFF2-40B4-BE49-F238E27FC236}">
                <a16:creationId xmlns:a16="http://schemas.microsoft.com/office/drawing/2014/main" id="{72E3C8B9-52C2-4956-9114-36E82FEDBE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5622" y="4279714"/>
            <a:ext cx="6753225" cy="2447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58151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30F62-12A0-4ECC-88E2-5C7B046D0B8A}"/>
              </a:ext>
            </a:extLst>
          </p:cNvPr>
          <p:cNvSpPr>
            <a:spLocks noGrp="1"/>
          </p:cNvSpPr>
          <p:nvPr>
            <p:ph type="title"/>
          </p:nvPr>
        </p:nvSpPr>
        <p:spPr>
          <a:xfrm>
            <a:off x="838199" y="472701"/>
            <a:ext cx="10515600" cy="513416"/>
          </a:xfrm>
        </p:spPr>
        <p:txBody>
          <a:bodyPr>
            <a:normAutofit fontScale="90000"/>
          </a:bodyPr>
          <a:lstStyle/>
          <a:p>
            <a:pPr algn="ctr"/>
            <a:r>
              <a:rPr lang="en-US" sz="4000" b="1" dirty="0">
                <a:latin typeface="+mn-lt"/>
              </a:rPr>
              <a:t>Monoclonal Antibodies</a:t>
            </a:r>
          </a:p>
        </p:txBody>
      </p:sp>
      <p:sp>
        <p:nvSpPr>
          <p:cNvPr id="3" name="Content Placeholder 2">
            <a:extLst>
              <a:ext uri="{FF2B5EF4-FFF2-40B4-BE49-F238E27FC236}">
                <a16:creationId xmlns:a16="http://schemas.microsoft.com/office/drawing/2014/main" id="{5D2651C2-31EA-4627-B440-2ADF4A25BE59}"/>
              </a:ext>
            </a:extLst>
          </p:cNvPr>
          <p:cNvSpPr>
            <a:spLocks noGrp="1"/>
          </p:cNvSpPr>
          <p:nvPr>
            <p:ph idx="1"/>
          </p:nvPr>
        </p:nvSpPr>
        <p:spPr>
          <a:xfrm>
            <a:off x="546845" y="1408439"/>
            <a:ext cx="11098307" cy="5156153"/>
          </a:xfrm>
        </p:spPr>
        <p:txBody>
          <a:bodyPr>
            <a:normAutofit/>
          </a:bodyPr>
          <a:lstStyle/>
          <a:p>
            <a:pPr algn="l"/>
            <a:r>
              <a:rPr lang="en-US" sz="2000" b="0" i="0" u="none" strike="noStrike" baseline="0" dirty="0">
                <a:latin typeface="+mj-lt"/>
              </a:rPr>
              <a:t>The mounting </a:t>
            </a:r>
            <a:r>
              <a:rPr lang="en-US" sz="2000" b="1" i="0" u="none" strike="noStrike" baseline="0" dirty="0">
                <a:latin typeface="+mj-lt"/>
              </a:rPr>
              <a:t>success of a </a:t>
            </a:r>
            <a:r>
              <a:rPr lang="en-US" sz="2000" b="1" i="0" u="none" strike="noStrike" baseline="0" dirty="0" err="1">
                <a:latin typeface="+mj-lt"/>
              </a:rPr>
              <a:t>mAb</a:t>
            </a:r>
            <a:r>
              <a:rPr lang="en-US" sz="2000" b="1" i="0" u="none" strike="noStrike" baseline="0" dirty="0">
                <a:latin typeface="+mj-lt"/>
              </a:rPr>
              <a:t> as a therapeutic agent is based on three characteristics</a:t>
            </a:r>
            <a:r>
              <a:rPr lang="en-US" sz="2000" b="0" i="0" u="none" strike="noStrike" baseline="0" dirty="0">
                <a:latin typeface="+mj-lt"/>
              </a:rPr>
              <a:t>, including </a:t>
            </a:r>
          </a:p>
          <a:p>
            <a:pPr marL="971550" lvl="1" indent="-514350">
              <a:buAutoNum type="romanLcParenBoth"/>
            </a:pPr>
            <a:r>
              <a:rPr lang="en-US" sz="2000" b="0" i="0" u="none" strike="noStrike" baseline="0" dirty="0">
                <a:latin typeface="+mj-lt"/>
              </a:rPr>
              <a:t>an </a:t>
            </a:r>
            <a:r>
              <a:rPr lang="en-US" sz="2000" b="0" i="1" u="none" strike="noStrike" baseline="0" dirty="0">
                <a:latin typeface="+mj-lt"/>
              </a:rPr>
              <a:t>Fc moiety </a:t>
            </a:r>
            <a:r>
              <a:rPr lang="en-US" sz="2000" b="0" i="0" u="none" strike="noStrike" baseline="0" dirty="0">
                <a:latin typeface="+mj-lt"/>
              </a:rPr>
              <a:t>that mediates </a:t>
            </a:r>
            <a:r>
              <a:rPr lang="en-US" sz="2000" b="0" i="1" u="none" strike="noStrike" baseline="0" dirty="0">
                <a:latin typeface="+mj-lt"/>
              </a:rPr>
              <a:t>antibody-dependent cellular cytotoxicity </a:t>
            </a:r>
            <a:r>
              <a:rPr lang="en-US" sz="2000" b="0" i="0" u="none" strike="noStrike" baseline="0" dirty="0">
                <a:latin typeface="+mj-lt"/>
              </a:rPr>
              <a:t>(ADCC) and </a:t>
            </a:r>
            <a:r>
              <a:rPr lang="en-US" sz="2000" b="0" i="1" u="none" strike="noStrike" baseline="0" dirty="0">
                <a:latin typeface="+mj-lt"/>
              </a:rPr>
              <a:t>complement dependent cytotoxicity </a:t>
            </a:r>
            <a:r>
              <a:rPr lang="en-US" sz="2000" b="0" i="0" u="none" strike="noStrike" baseline="0" dirty="0">
                <a:latin typeface="+mj-lt"/>
              </a:rPr>
              <a:t>(CDC); </a:t>
            </a:r>
          </a:p>
          <a:p>
            <a:pPr marL="971550" lvl="1" indent="-514350">
              <a:buAutoNum type="romanLcParenBoth"/>
            </a:pPr>
            <a:r>
              <a:rPr lang="en-US" sz="2000" b="0" i="0" u="none" strike="noStrike" baseline="0" dirty="0">
                <a:latin typeface="+mj-lt"/>
              </a:rPr>
              <a:t>an </a:t>
            </a:r>
            <a:r>
              <a:rPr lang="en-US" sz="2000" b="0" i="1" u="none" strike="noStrike" baseline="0" dirty="0">
                <a:latin typeface="+mj-lt"/>
              </a:rPr>
              <a:t>Fab moiety </a:t>
            </a:r>
            <a:r>
              <a:rPr lang="en-US" sz="2000" b="0" i="0" u="none" strike="noStrike" baseline="0" dirty="0">
                <a:latin typeface="+mj-lt"/>
              </a:rPr>
              <a:t>that promotes high specificity and affinity for antigen binding; and </a:t>
            </a:r>
          </a:p>
          <a:p>
            <a:pPr marL="971550" lvl="1" indent="-514350">
              <a:buAutoNum type="romanLcParenBoth"/>
            </a:pPr>
            <a:r>
              <a:rPr lang="en-US" sz="2000" b="0" i="0" u="none" strike="noStrike" baseline="0" dirty="0">
                <a:latin typeface="+mj-lt"/>
              </a:rPr>
              <a:t>a molecular mass of about 150 </a:t>
            </a:r>
            <a:r>
              <a:rPr lang="en-US" sz="2000" b="0" i="0" u="none" strike="noStrike" baseline="0" dirty="0" err="1">
                <a:latin typeface="+mj-lt"/>
              </a:rPr>
              <a:t>kDa</a:t>
            </a:r>
            <a:r>
              <a:rPr lang="en-US" sz="2000" b="0" i="0" u="none" strike="noStrike" baseline="0" dirty="0">
                <a:latin typeface="+mj-lt"/>
              </a:rPr>
              <a:t>, which extends the circulatory half-life of the </a:t>
            </a:r>
            <a:r>
              <a:rPr lang="en-US" sz="2000" b="0" i="0" u="none" strike="noStrike" baseline="0" dirty="0" err="1">
                <a:latin typeface="+mj-lt"/>
              </a:rPr>
              <a:t>mAb</a:t>
            </a:r>
            <a:r>
              <a:rPr lang="en-US" sz="2000" b="0" i="0" u="none" strike="noStrike" baseline="0" dirty="0">
                <a:latin typeface="+mj-lt"/>
              </a:rPr>
              <a:t> up to 21 days. </a:t>
            </a:r>
          </a:p>
          <a:p>
            <a:pPr algn="l"/>
            <a:r>
              <a:rPr lang="en-US" sz="2000" b="0" i="0" u="none" strike="noStrike" baseline="0" dirty="0">
                <a:latin typeface="+mj-lt"/>
              </a:rPr>
              <a:t>Importantly, the </a:t>
            </a:r>
            <a:r>
              <a:rPr lang="en-US" sz="2000" b="1" i="0" u="none" strike="noStrike" baseline="0" dirty="0">
                <a:latin typeface="+mj-lt"/>
              </a:rPr>
              <a:t>mechanism of tumor cell killing by </a:t>
            </a:r>
            <a:r>
              <a:rPr lang="en-US" sz="2000" b="1" i="0" u="none" strike="noStrike" baseline="0" dirty="0" err="1">
                <a:latin typeface="+mj-lt"/>
              </a:rPr>
              <a:t>mA</a:t>
            </a:r>
            <a:r>
              <a:rPr lang="en-US" sz="2000" b="0" i="0" u="none" strike="noStrike" baseline="0" dirty="0" err="1">
                <a:latin typeface="+mj-lt"/>
              </a:rPr>
              <a:t>bs</a:t>
            </a:r>
            <a:r>
              <a:rPr lang="en-US" sz="2000" b="0" i="0" u="none" strike="noStrike" baseline="0" dirty="0">
                <a:latin typeface="+mj-lt"/>
              </a:rPr>
              <a:t> involves </a:t>
            </a:r>
          </a:p>
          <a:p>
            <a:pPr marL="971550" lvl="1" indent="-514350">
              <a:buAutoNum type="romanLcParenBoth"/>
            </a:pPr>
            <a:r>
              <a:rPr lang="en-US" sz="2000" b="0" i="0" u="none" strike="noStrike" baseline="0" dirty="0">
                <a:latin typeface="+mj-lt"/>
              </a:rPr>
              <a:t>binding to specific receptors on tumor cells via the Fab portion of the antibody and triggering cytotoxicity via the Fc portion of the antibody or </a:t>
            </a:r>
          </a:p>
          <a:p>
            <a:pPr marL="971550" lvl="1" indent="-514350">
              <a:buAutoNum type="romanLcParenBoth"/>
            </a:pPr>
            <a:r>
              <a:rPr lang="en-US" sz="2000" b="0" i="0" u="none" strike="noStrike" baseline="0" dirty="0">
                <a:latin typeface="+mj-lt"/>
              </a:rPr>
              <a:t>binding to specific receptors on tumor cells via the Fab portion of the antibody and blocking important signaling pathways via the Fab portion of the antibody or a combination of both mechanisms.</a:t>
            </a:r>
          </a:p>
          <a:p>
            <a:pPr algn="l"/>
            <a:r>
              <a:rPr lang="en-US" sz="2000" b="0" i="0" u="none" strike="noStrike" baseline="0" dirty="0">
                <a:latin typeface="+mj-lt"/>
              </a:rPr>
              <a:t>Over the past 15 years, antibody-based immunotherapy has been established as a successful strategy for treating patients with hematological malignancies and some solid tumors.</a:t>
            </a:r>
            <a:endParaRPr lang="en-US" sz="2000" dirty="0">
              <a:latin typeface="+mj-lt"/>
            </a:endParaRPr>
          </a:p>
        </p:txBody>
      </p:sp>
    </p:spTree>
    <p:extLst>
      <p:ext uri="{BB962C8B-B14F-4D97-AF65-F5344CB8AC3E}">
        <p14:creationId xmlns:p14="http://schemas.microsoft.com/office/powerpoint/2010/main" val="4097737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30F62-12A0-4ECC-88E2-5C7B046D0B8A}"/>
              </a:ext>
            </a:extLst>
          </p:cNvPr>
          <p:cNvSpPr>
            <a:spLocks noGrp="1"/>
          </p:cNvSpPr>
          <p:nvPr>
            <p:ph type="title"/>
          </p:nvPr>
        </p:nvSpPr>
        <p:spPr>
          <a:xfrm>
            <a:off x="838199" y="472701"/>
            <a:ext cx="10515600" cy="513416"/>
          </a:xfrm>
        </p:spPr>
        <p:txBody>
          <a:bodyPr>
            <a:normAutofit fontScale="90000"/>
          </a:bodyPr>
          <a:lstStyle/>
          <a:p>
            <a:pPr algn="ctr"/>
            <a:r>
              <a:rPr lang="en-US" sz="4000" b="1" dirty="0">
                <a:latin typeface="+mn-lt"/>
              </a:rPr>
              <a:t>Monoclonal Antibodies Classification</a:t>
            </a:r>
          </a:p>
        </p:txBody>
      </p:sp>
      <p:sp>
        <p:nvSpPr>
          <p:cNvPr id="3" name="Content Placeholder 2">
            <a:extLst>
              <a:ext uri="{FF2B5EF4-FFF2-40B4-BE49-F238E27FC236}">
                <a16:creationId xmlns:a16="http://schemas.microsoft.com/office/drawing/2014/main" id="{5D2651C2-31EA-4627-B440-2ADF4A25BE59}"/>
              </a:ext>
            </a:extLst>
          </p:cNvPr>
          <p:cNvSpPr>
            <a:spLocks noGrp="1"/>
          </p:cNvSpPr>
          <p:nvPr>
            <p:ph idx="1"/>
          </p:nvPr>
        </p:nvSpPr>
        <p:spPr>
          <a:xfrm>
            <a:off x="1039906" y="1792941"/>
            <a:ext cx="9619129" cy="4771651"/>
          </a:xfrm>
        </p:spPr>
        <p:txBody>
          <a:bodyPr>
            <a:normAutofit/>
          </a:bodyPr>
          <a:lstStyle/>
          <a:p>
            <a:r>
              <a:rPr lang="en-US" b="0" i="0" u="none" strike="noStrike" baseline="0" dirty="0">
                <a:latin typeface="+mj-lt"/>
              </a:rPr>
              <a:t>Naked </a:t>
            </a:r>
            <a:r>
              <a:rPr lang="en-US" dirty="0" err="1">
                <a:latin typeface="+mj-lt"/>
              </a:rPr>
              <a:t>mAbs</a:t>
            </a:r>
            <a:endParaRPr lang="en-US" dirty="0">
              <a:latin typeface="+mj-lt"/>
            </a:endParaRPr>
          </a:p>
          <a:p>
            <a:pPr algn="l"/>
            <a:r>
              <a:rPr lang="en-US" dirty="0">
                <a:latin typeface="+mj-lt"/>
              </a:rPr>
              <a:t>Conjugated/Tagged/Labeled/Loaded </a:t>
            </a:r>
            <a:r>
              <a:rPr lang="en-US" dirty="0" err="1">
                <a:latin typeface="+mj-lt"/>
              </a:rPr>
              <a:t>mAbs</a:t>
            </a:r>
            <a:endParaRPr lang="en-US" dirty="0">
              <a:latin typeface="+mj-lt"/>
            </a:endParaRPr>
          </a:p>
          <a:p>
            <a:pPr algn="l"/>
            <a:r>
              <a:rPr lang="en-US" dirty="0">
                <a:latin typeface="+mj-lt"/>
              </a:rPr>
              <a:t>Bispecific Monoclonal Antibodies</a:t>
            </a:r>
          </a:p>
        </p:txBody>
      </p:sp>
    </p:spTree>
    <p:extLst>
      <p:ext uri="{BB962C8B-B14F-4D97-AF65-F5344CB8AC3E}">
        <p14:creationId xmlns:p14="http://schemas.microsoft.com/office/powerpoint/2010/main" val="13004076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F0F6EEAA-76A2-49A1-949D-41E32D8CE46E}"/>
              </a:ext>
            </a:extLst>
          </p:cNvPr>
          <p:cNvSpPr>
            <a:spLocks noGrp="1"/>
          </p:cNvSpPr>
          <p:nvPr>
            <p:ph idx="1"/>
          </p:nvPr>
        </p:nvSpPr>
        <p:spPr>
          <a:xfrm>
            <a:off x="668517" y="355044"/>
            <a:ext cx="10515600" cy="4351338"/>
          </a:xfrm>
        </p:spPr>
        <p:txBody>
          <a:bodyPr>
            <a:normAutofit/>
          </a:bodyPr>
          <a:lstStyle/>
          <a:p>
            <a:pPr marL="0" indent="0">
              <a:buNone/>
            </a:pPr>
            <a:r>
              <a:rPr lang="en-US" sz="2400" b="1" dirty="0"/>
              <a:t>EVALUATION:</a:t>
            </a:r>
          </a:p>
          <a:p>
            <a:pPr marL="0" indent="0">
              <a:buNone/>
            </a:pPr>
            <a:r>
              <a:rPr lang="en-US" sz="2400" dirty="0"/>
              <a:t>The grade is equivalent to the number of points won (see tables). Points are earned in two ways:</a:t>
            </a:r>
          </a:p>
          <a:p>
            <a:pPr marL="0" indent="0">
              <a:buNone/>
            </a:pPr>
            <a:endParaRPr lang="en-US" sz="2400" dirty="0"/>
          </a:p>
          <a:p>
            <a:pPr marL="0" indent="0">
              <a:buNone/>
            </a:pPr>
            <a:r>
              <a:rPr lang="en-US" sz="2000" b="1" dirty="0"/>
              <a:t>ACTIVITY DURING THE LESSON: </a:t>
            </a:r>
            <a:r>
              <a:rPr lang="en-US" sz="2000" dirty="0"/>
              <a:t>In this way, the student can earn up to 30 points. In order to pass the activity during the lesson, the student must obtain more than 50% of the points.</a:t>
            </a:r>
          </a:p>
          <a:p>
            <a:pPr marL="0" indent="0">
              <a:buNone/>
            </a:pPr>
            <a:endParaRPr lang="en-US" sz="2000" dirty="0"/>
          </a:p>
          <a:p>
            <a:pPr marL="0" indent="0">
              <a:buNone/>
            </a:pPr>
            <a:r>
              <a:rPr lang="en-US" sz="2000" b="1" dirty="0"/>
              <a:t>FINAL TEST: </a:t>
            </a:r>
            <a:r>
              <a:rPr lang="en-US" sz="2000" dirty="0"/>
              <a:t>In this way, the student can gain 70 points according to the attached scheme. In order to pass the final test, the student must obtain more than 50% of the points.</a:t>
            </a:r>
          </a:p>
          <a:p>
            <a:pPr marL="0" indent="0">
              <a:buNone/>
            </a:pPr>
            <a:endParaRPr lang="en-US" sz="2400" dirty="0"/>
          </a:p>
        </p:txBody>
      </p:sp>
      <p:sp>
        <p:nvSpPr>
          <p:cNvPr id="13" name="Flowchart: Alternate Process 12">
            <a:extLst>
              <a:ext uri="{FF2B5EF4-FFF2-40B4-BE49-F238E27FC236}">
                <a16:creationId xmlns:a16="http://schemas.microsoft.com/office/drawing/2014/main" id="{02F9E4E0-A4AE-43F7-BEAA-0AE2002898E4}"/>
              </a:ext>
            </a:extLst>
          </p:cNvPr>
          <p:cNvSpPr>
            <a:spLocks/>
          </p:cNvSpPr>
          <p:nvPr/>
        </p:nvSpPr>
        <p:spPr bwMode="auto">
          <a:xfrm>
            <a:off x="4354751" y="4377452"/>
            <a:ext cx="2766060" cy="657860"/>
          </a:xfrm>
          <a:prstGeom prst="flowChartAlternateProcess">
            <a:avLst/>
          </a:prstGeom>
          <a:solidFill>
            <a:srgbClr val="FFFFFF"/>
          </a:solidFill>
          <a:ln w="19050">
            <a:solidFill>
              <a:srgbClr val="000000"/>
            </a:solidFill>
            <a:miter lim="800000"/>
            <a:headEnd/>
            <a:tailEnd/>
          </a:ln>
          <a:effectLst/>
        </p:spPr>
        <p:txBody>
          <a:bodyPr rot="0" vert="horz" wrap="square" lIns="91440" tIns="45720" rIns="91440" bIns="45720" anchor="t" anchorCtr="0" upright="1">
            <a:noAutofit/>
          </a:bodyPr>
          <a:lstStyle/>
          <a:p>
            <a:pPr marL="0" marR="0" algn="ctr">
              <a:spcBef>
                <a:spcPts val="0"/>
              </a:spcBef>
              <a:spcAft>
                <a:spcPts val="0"/>
              </a:spcAft>
            </a:pPr>
            <a:r>
              <a:rPr lang="sr-Cyrl-CS" sz="1600" b="1">
                <a:solidFill>
                  <a:srgbClr val="000000"/>
                </a:solidFill>
                <a:effectLst/>
                <a:ea typeface="Times New Roman" panose="02020603050405020304" pitchFamily="18" charset="0"/>
              </a:rPr>
              <a:t>FINAL TEST </a:t>
            </a:r>
            <a:endParaRPr lang="en-US" sz="1200">
              <a:effectLst/>
              <a:ea typeface="Times New Roman" panose="02020603050405020304" pitchFamily="18" charset="0"/>
            </a:endParaRPr>
          </a:p>
          <a:p>
            <a:pPr marL="0" marR="0" algn="ctr">
              <a:spcBef>
                <a:spcPts val="0"/>
              </a:spcBef>
              <a:spcAft>
                <a:spcPts val="0"/>
              </a:spcAft>
            </a:pPr>
            <a:r>
              <a:rPr lang="sr-Cyrl-CS" sz="1600" b="1">
                <a:solidFill>
                  <a:srgbClr val="000000"/>
                </a:solidFill>
                <a:effectLst/>
                <a:ea typeface="Times New Roman" panose="02020603050405020304" pitchFamily="18" charset="0"/>
              </a:rPr>
              <a:t>0-</a:t>
            </a:r>
            <a:r>
              <a:rPr lang="fr-FR" sz="1600" b="1">
                <a:solidFill>
                  <a:srgbClr val="000000"/>
                </a:solidFill>
                <a:effectLst/>
                <a:ea typeface="Times New Roman" panose="02020603050405020304" pitchFamily="18" charset="0"/>
              </a:rPr>
              <a:t>70 </a:t>
            </a:r>
            <a:r>
              <a:rPr lang="en-US" sz="1600" b="1">
                <a:solidFill>
                  <a:srgbClr val="000000"/>
                </a:solidFill>
                <a:effectLst/>
                <a:ea typeface="Times New Roman" panose="02020603050405020304" pitchFamily="18" charset="0"/>
              </a:rPr>
              <a:t>points</a:t>
            </a:r>
            <a:endParaRPr lang="en-US" sz="1200">
              <a:effectLst/>
              <a:ea typeface="Times New Roman" panose="02020603050405020304" pitchFamily="18" charset="0"/>
            </a:endParaRPr>
          </a:p>
        </p:txBody>
      </p:sp>
      <p:sp>
        <p:nvSpPr>
          <p:cNvPr id="17" name="TextBox 16">
            <a:extLst>
              <a:ext uri="{FF2B5EF4-FFF2-40B4-BE49-F238E27FC236}">
                <a16:creationId xmlns:a16="http://schemas.microsoft.com/office/drawing/2014/main" id="{97E80CED-D5E3-4872-B3A3-3B7982568996}"/>
              </a:ext>
            </a:extLst>
          </p:cNvPr>
          <p:cNvSpPr txBox="1"/>
          <p:nvPr/>
        </p:nvSpPr>
        <p:spPr>
          <a:xfrm>
            <a:off x="2549952" y="5178467"/>
            <a:ext cx="6551628" cy="1200329"/>
          </a:xfrm>
          <a:prstGeom prst="rect">
            <a:avLst/>
          </a:prstGeom>
          <a:noFill/>
        </p:spPr>
        <p:txBody>
          <a:bodyPr wrap="square">
            <a:spAutoFit/>
          </a:bodyPr>
          <a:lstStyle/>
          <a:p>
            <a:pPr algn="ctr"/>
            <a:r>
              <a:rPr lang="en-US" b="1" dirty="0"/>
              <a:t>EVALUATION OF</a:t>
            </a:r>
          </a:p>
          <a:p>
            <a:pPr algn="ctr"/>
            <a:r>
              <a:rPr lang="en-US" b="1" dirty="0"/>
              <a:t>FINAL TEST</a:t>
            </a:r>
          </a:p>
          <a:p>
            <a:pPr algn="ctr"/>
            <a:r>
              <a:rPr lang="en-US" dirty="0"/>
              <a:t>The test has 35 questions.</a:t>
            </a:r>
          </a:p>
          <a:p>
            <a:pPr algn="ctr"/>
            <a:r>
              <a:rPr lang="en-US" dirty="0"/>
              <a:t>Each question is worth 2 points.</a:t>
            </a:r>
          </a:p>
        </p:txBody>
      </p:sp>
    </p:spTree>
    <p:extLst>
      <p:ext uri="{BB962C8B-B14F-4D97-AF65-F5344CB8AC3E}">
        <p14:creationId xmlns:p14="http://schemas.microsoft.com/office/powerpoint/2010/main" val="95544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30F62-12A0-4ECC-88E2-5C7B046D0B8A}"/>
              </a:ext>
            </a:extLst>
          </p:cNvPr>
          <p:cNvSpPr>
            <a:spLocks noGrp="1"/>
          </p:cNvSpPr>
          <p:nvPr>
            <p:ph type="title"/>
          </p:nvPr>
        </p:nvSpPr>
        <p:spPr>
          <a:xfrm>
            <a:off x="838199" y="472701"/>
            <a:ext cx="10515600" cy="513416"/>
          </a:xfrm>
        </p:spPr>
        <p:txBody>
          <a:bodyPr>
            <a:normAutofit fontScale="90000"/>
          </a:bodyPr>
          <a:lstStyle/>
          <a:p>
            <a:pPr algn="ctr"/>
            <a:r>
              <a:rPr lang="en-US" sz="4000" b="1" dirty="0">
                <a:latin typeface="+mn-lt"/>
              </a:rPr>
              <a:t>Naked </a:t>
            </a:r>
            <a:r>
              <a:rPr lang="en-US" sz="4000" b="1" dirty="0" err="1">
                <a:latin typeface="+mn-lt"/>
              </a:rPr>
              <a:t>mAbs</a:t>
            </a:r>
            <a:endParaRPr lang="en-US" sz="4000" b="1" dirty="0">
              <a:latin typeface="+mn-lt"/>
            </a:endParaRPr>
          </a:p>
        </p:txBody>
      </p:sp>
      <p:sp>
        <p:nvSpPr>
          <p:cNvPr id="3" name="Content Placeholder 2">
            <a:extLst>
              <a:ext uri="{FF2B5EF4-FFF2-40B4-BE49-F238E27FC236}">
                <a16:creationId xmlns:a16="http://schemas.microsoft.com/office/drawing/2014/main" id="{5D2651C2-31EA-4627-B440-2ADF4A25BE59}"/>
              </a:ext>
            </a:extLst>
          </p:cNvPr>
          <p:cNvSpPr>
            <a:spLocks noGrp="1"/>
          </p:cNvSpPr>
          <p:nvPr>
            <p:ph idx="1"/>
          </p:nvPr>
        </p:nvSpPr>
        <p:spPr>
          <a:xfrm>
            <a:off x="546845" y="1408439"/>
            <a:ext cx="11098307" cy="5156153"/>
          </a:xfrm>
        </p:spPr>
        <p:txBody>
          <a:bodyPr>
            <a:normAutofit/>
          </a:bodyPr>
          <a:lstStyle/>
          <a:p>
            <a:pPr algn="l"/>
            <a:endParaRPr lang="en-US" sz="2400" dirty="0">
              <a:latin typeface="+mj-lt"/>
            </a:endParaRPr>
          </a:p>
          <a:p>
            <a:pPr algn="l"/>
            <a:r>
              <a:rPr lang="en-US" sz="2400" dirty="0">
                <a:latin typeface="+mj-lt"/>
              </a:rPr>
              <a:t>N</a:t>
            </a:r>
            <a:r>
              <a:rPr lang="en-US" sz="2400" b="0" i="0" u="none" strike="noStrike" baseline="0" dirty="0">
                <a:latin typeface="+mj-lt"/>
              </a:rPr>
              <a:t>ot attached to any drug or radioactive material and bind to specific molecules or antigens on tumor cells, which can block important signaling pathways, such as EGFR, or enable the immune system to destroy the tumor cells by ADCC or a combination of both.</a:t>
            </a:r>
          </a:p>
          <a:p>
            <a:pPr algn="l"/>
            <a:r>
              <a:rPr lang="en-US" sz="2400" b="0" i="0" u="none" strike="noStrike" baseline="0" dirty="0" err="1">
                <a:latin typeface="+mj-lt"/>
              </a:rPr>
              <a:t>mAbs</a:t>
            </a:r>
            <a:r>
              <a:rPr lang="en-US" sz="2400" b="0" i="0" u="none" strike="noStrike" baseline="0" dirty="0">
                <a:latin typeface="+mj-lt"/>
              </a:rPr>
              <a:t> may bind to a cell surface target via its Fab region and engage the effector cell (NK) expressing </a:t>
            </a:r>
            <a:r>
              <a:rPr lang="en-US" sz="2400" b="0" i="0" u="none" strike="noStrike" baseline="0" dirty="0" err="1">
                <a:latin typeface="+mj-lt"/>
              </a:rPr>
              <a:t>FcγRIIIa</a:t>
            </a:r>
            <a:r>
              <a:rPr lang="en-US" sz="2400" b="0" i="0" u="none" strike="noStrike" baseline="0" dirty="0">
                <a:latin typeface="+mj-lt"/>
              </a:rPr>
              <a:t> with the Fc region of the </a:t>
            </a:r>
            <a:r>
              <a:rPr lang="en-US" sz="2400" b="0" i="0" u="none" strike="noStrike" baseline="0" dirty="0" err="1">
                <a:latin typeface="+mj-lt"/>
              </a:rPr>
              <a:t>mAb</a:t>
            </a:r>
            <a:r>
              <a:rPr lang="en-US" sz="2400" b="0" i="0" u="none" strike="noStrike" baseline="0" dirty="0">
                <a:latin typeface="+mj-lt"/>
              </a:rPr>
              <a:t>, leading to subsequent killing of the tumor cell. </a:t>
            </a:r>
          </a:p>
          <a:p>
            <a:pPr algn="l"/>
            <a:r>
              <a:rPr lang="en-US" sz="2400" b="0" i="0" u="none" strike="noStrike" baseline="0" dirty="0">
                <a:latin typeface="+mj-lt"/>
              </a:rPr>
              <a:t>ADCC is thought to be a key mechanism of activity of the FDA-approved </a:t>
            </a:r>
            <a:r>
              <a:rPr lang="en-US" sz="2400" b="0" i="0" u="none" strike="noStrike" baseline="0" dirty="0" err="1">
                <a:latin typeface="+mj-lt"/>
              </a:rPr>
              <a:t>mAbs</a:t>
            </a:r>
            <a:r>
              <a:rPr lang="en-US" sz="2400" b="0" i="0" u="none" strike="noStrike" baseline="0" dirty="0">
                <a:latin typeface="+mj-lt"/>
              </a:rPr>
              <a:t> rituximab and trastuzumab</a:t>
            </a:r>
            <a:endParaRPr lang="en-US" sz="2400" dirty="0">
              <a:latin typeface="+mj-lt"/>
            </a:endParaRPr>
          </a:p>
        </p:txBody>
      </p:sp>
    </p:spTree>
    <p:extLst>
      <p:ext uri="{BB962C8B-B14F-4D97-AF65-F5344CB8AC3E}">
        <p14:creationId xmlns:p14="http://schemas.microsoft.com/office/powerpoint/2010/main" val="1250844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30F62-12A0-4ECC-88E2-5C7B046D0B8A}"/>
              </a:ext>
            </a:extLst>
          </p:cNvPr>
          <p:cNvSpPr>
            <a:spLocks noGrp="1"/>
          </p:cNvSpPr>
          <p:nvPr>
            <p:ph type="title"/>
          </p:nvPr>
        </p:nvSpPr>
        <p:spPr>
          <a:xfrm>
            <a:off x="838199" y="472701"/>
            <a:ext cx="10515600" cy="513416"/>
          </a:xfrm>
        </p:spPr>
        <p:txBody>
          <a:bodyPr>
            <a:normAutofit fontScale="90000"/>
          </a:bodyPr>
          <a:lstStyle/>
          <a:p>
            <a:pPr algn="ctr"/>
            <a:r>
              <a:rPr lang="en-US" sz="4000" b="1" dirty="0">
                <a:latin typeface="+mn-lt"/>
              </a:rPr>
              <a:t>Conjugated/Tagged/Labeled/Loaded </a:t>
            </a:r>
            <a:r>
              <a:rPr lang="en-US" sz="4000" b="1" dirty="0" err="1">
                <a:latin typeface="+mn-lt"/>
              </a:rPr>
              <a:t>mAbs</a:t>
            </a:r>
            <a:endParaRPr lang="en-US" sz="4000" b="1" dirty="0">
              <a:latin typeface="+mn-lt"/>
            </a:endParaRPr>
          </a:p>
        </p:txBody>
      </p:sp>
      <p:sp>
        <p:nvSpPr>
          <p:cNvPr id="3" name="Content Placeholder 2">
            <a:extLst>
              <a:ext uri="{FF2B5EF4-FFF2-40B4-BE49-F238E27FC236}">
                <a16:creationId xmlns:a16="http://schemas.microsoft.com/office/drawing/2014/main" id="{5D2651C2-31EA-4627-B440-2ADF4A25BE59}"/>
              </a:ext>
            </a:extLst>
          </p:cNvPr>
          <p:cNvSpPr>
            <a:spLocks noGrp="1"/>
          </p:cNvSpPr>
          <p:nvPr>
            <p:ph idx="1"/>
          </p:nvPr>
        </p:nvSpPr>
        <p:spPr>
          <a:xfrm>
            <a:off x="546845" y="1408439"/>
            <a:ext cx="11098307" cy="5156153"/>
          </a:xfrm>
        </p:spPr>
        <p:txBody>
          <a:bodyPr>
            <a:normAutofit/>
          </a:bodyPr>
          <a:lstStyle/>
          <a:p>
            <a:pPr algn="l"/>
            <a:endParaRPr lang="en-US" sz="2200" dirty="0">
              <a:latin typeface="+mj-lt"/>
            </a:endParaRPr>
          </a:p>
          <a:p>
            <a:pPr marL="0" indent="0" algn="l">
              <a:buNone/>
            </a:pPr>
            <a:r>
              <a:rPr lang="en-US" sz="2200" dirty="0">
                <a:latin typeface="+mj-lt"/>
              </a:rPr>
              <a:t>These </a:t>
            </a:r>
            <a:r>
              <a:rPr lang="en-US" sz="2200" dirty="0" err="1">
                <a:latin typeface="+mj-lt"/>
              </a:rPr>
              <a:t>mAbs</a:t>
            </a:r>
            <a:r>
              <a:rPr lang="en-US" sz="2200" dirty="0">
                <a:latin typeface="+mj-lt"/>
              </a:rPr>
              <a:t> target a molecule or antigen expressed on tumors and are coupled to a cytotoxic or radioactive agent to enable delivery of a toxic substance directly to the tumor site. </a:t>
            </a:r>
          </a:p>
          <a:p>
            <a:pPr marL="0" indent="0" algn="l">
              <a:buNone/>
            </a:pPr>
            <a:endParaRPr lang="en-US" sz="2200" dirty="0">
              <a:latin typeface="+mj-lt"/>
            </a:endParaRPr>
          </a:p>
          <a:p>
            <a:pPr marL="914400" lvl="1" indent="-457200">
              <a:buFont typeface="+mj-lt"/>
              <a:buAutoNum type="arabicPeriod"/>
            </a:pPr>
            <a:r>
              <a:rPr lang="en-US" sz="2200" dirty="0">
                <a:latin typeface="+mj-lt"/>
              </a:rPr>
              <a:t>Treatment with a </a:t>
            </a:r>
            <a:r>
              <a:rPr lang="en-US" sz="2200" b="1" dirty="0">
                <a:latin typeface="+mj-lt"/>
              </a:rPr>
              <a:t>radiolabeled </a:t>
            </a:r>
            <a:r>
              <a:rPr lang="en-US" sz="2200" b="1" dirty="0" err="1">
                <a:latin typeface="+mj-lt"/>
              </a:rPr>
              <a:t>mAb</a:t>
            </a:r>
            <a:r>
              <a:rPr lang="en-US" sz="2200" b="1" dirty="0">
                <a:latin typeface="+mj-lt"/>
              </a:rPr>
              <a:t> </a:t>
            </a:r>
            <a:r>
              <a:rPr lang="en-US" sz="2200" dirty="0">
                <a:latin typeface="+mj-lt"/>
              </a:rPr>
              <a:t>is termed </a:t>
            </a:r>
            <a:r>
              <a:rPr lang="en-US" sz="2200" b="1" dirty="0">
                <a:latin typeface="+mj-lt"/>
              </a:rPr>
              <a:t>radioimmunotherapy (RIT). </a:t>
            </a:r>
            <a:r>
              <a:rPr lang="en-US" sz="2200" dirty="0">
                <a:latin typeface="+mj-lt"/>
              </a:rPr>
              <a:t>Ibritumomab </a:t>
            </a:r>
            <a:r>
              <a:rPr lang="en-US" sz="2200" dirty="0" err="1">
                <a:latin typeface="+mj-lt"/>
              </a:rPr>
              <a:t>tiuxetan</a:t>
            </a:r>
            <a:r>
              <a:rPr lang="en-US" sz="2200" dirty="0">
                <a:latin typeface="+mj-lt"/>
              </a:rPr>
              <a:t> is a radiolabeled </a:t>
            </a:r>
            <a:r>
              <a:rPr lang="en-US" sz="2200" dirty="0" err="1">
                <a:latin typeface="+mj-lt"/>
              </a:rPr>
              <a:t>mAb</a:t>
            </a:r>
            <a:r>
              <a:rPr lang="en-US" sz="2200" dirty="0">
                <a:latin typeface="+mj-lt"/>
              </a:rPr>
              <a:t> against the CD20 antigen expressed on B lymphocytes and is FDA approved to treat different lymphomas. </a:t>
            </a:r>
          </a:p>
          <a:p>
            <a:pPr marL="914400" lvl="1" indent="-457200">
              <a:buFont typeface="+mj-lt"/>
              <a:buAutoNum type="arabicPeriod"/>
            </a:pPr>
            <a:r>
              <a:rPr lang="en-US" sz="2200" b="1" dirty="0" err="1">
                <a:latin typeface="+mj-lt"/>
              </a:rPr>
              <a:t>mAbs</a:t>
            </a:r>
            <a:r>
              <a:rPr lang="en-US" sz="2200" b="1" dirty="0">
                <a:latin typeface="+mj-lt"/>
              </a:rPr>
              <a:t> coupled to chemotherapeutic agents </a:t>
            </a:r>
            <a:r>
              <a:rPr lang="en-US" sz="2200" dirty="0">
                <a:latin typeface="+mj-lt"/>
              </a:rPr>
              <a:t>is known as </a:t>
            </a:r>
            <a:r>
              <a:rPr lang="en-US" sz="2200" b="1" dirty="0">
                <a:latin typeface="+mj-lt"/>
              </a:rPr>
              <a:t>antibody-drug conjugates (ADC). </a:t>
            </a:r>
            <a:r>
              <a:rPr lang="en-US" sz="2200" dirty="0">
                <a:latin typeface="+mj-lt"/>
              </a:rPr>
              <a:t>Brentuximab </a:t>
            </a:r>
            <a:r>
              <a:rPr lang="en-US" sz="2200" dirty="0" err="1">
                <a:latin typeface="+mj-lt"/>
              </a:rPr>
              <a:t>vedotin</a:t>
            </a:r>
            <a:r>
              <a:rPr lang="en-US" sz="2200" dirty="0">
                <a:latin typeface="+mj-lt"/>
              </a:rPr>
              <a:t> (</a:t>
            </a:r>
            <a:r>
              <a:rPr lang="en-US" sz="2200" dirty="0" err="1">
                <a:latin typeface="+mj-lt"/>
              </a:rPr>
              <a:t>Zevalin</a:t>
            </a:r>
            <a:r>
              <a:rPr lang="en-US" sz="2200" dirty="0">
                <a:latin typeface="+mj-lt"/>
              </a:rPr>
              <a:t>) is a </a:t>
            </a:r>
            <a:r>
              <a:rPr lang="en-US" sz="2200" dirty="0" err="1">
                <a:latin typeface="+mj-lt"/>
              </a:rPr>
              <a:t>mAb</a:t>
            </a:r>
            <a:r>
              <a:rPr lang="en-US" sz="2200" dirty="0">
                <a:latin typeface="+mj-lt"/>
              </a:rPr>
              <a:t> conjugated to a </a:t>
            </a:r>
            <a:r>
              <a:rPr lang="en-US" sz="2200" dirty="0" err="1">
                <a:latin typeface="+mj-lt"/>
              </a:rPr>
              <a:t>chemotoxic</a:t>
            </a:r>
            <a:r>
              <a:rPr lang="en-US" sz="2200" dirty="0">
                <a:latin typeface="+mj-lt"/>
              </a:rPr>
              <a:t> drug called monomethyl auristatin E (MMAE), targeting the cell membrane antigen CD30 on lymphocytes. It is FDA approved to treat Hodgkin and anaplastic large-cell lymphoma. Trastuzumab emtansine (T-DM1) is another example of an antibody-drug conjugate, which is FDA approved for the treatment of HER2-positive breast cancer</a:t>
            </a:r>
          </a:p>
        </p:txBody>
      </p:sp>
    </p:spTree>
    <p:extLst>
      <p:ext uri="{BB962C8B-B14F-4D97-AF65-F5344CB8AC3E}">
        <p14:creationId xmlns:p14="http://schemas.microsoft.com/office/powerpoint/2010/main" val="6526071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30F62-12A0-4ECC-88E2-5C7B046D0B8A}"/>
              </a:ext>
            </a:extLst>
          </p:cNvPr>
          <p:cNvSpPr>
            <a:spLocks noGrp="1"/>
          </p:cNvSpPr>
          <p:nvPr>
            <p:ph type="title"/>
          </p:nvPr>
        </p:nvSpPr>
        <p:spPr>
          <a:xfrm>
            <a:off x="838199" y="472701"/>
            <a:ext cx="10515600" cy="513416"/>
          </a:xfrm>
        </p:spPr>
        <p:txBody>
          <a:bodyPr>
            <a:normAutofit fontScale="90000"/>
          </a:bodyPr>
          <a:lstStyle/>
          <a:p>
            <a:pPr algn="ctr"/>
            <a:r>
              <a:rPr lang="en-US" sz="4000" b="1" dirty="0">
                <a:latin typeface="+mn-lt"/>
              </a:rPr>
              <a:t>Bispecific Monoclonal Antibodies</a:t>
            </a:r>
          </a:p>
        </p:txBody>
      </p:sp>
      <p:sp>
        <p:nvSpPr>
          <p:cNvPr id="3" name="Content Placeholder 2">
            <a:extLst>
              <a:ext uri="{FF2B5EF4-FFF2-40B4-BE49-F238E27FC236}">
                <a16:creationId xmlns:a16="http://schemas.microsoft.com/office/drawing/2014/main" id="{5D2651C2-31EA-4627-B440-2ADF4A25BE59}"/>
              </a:ext>
            </a:extLst>
          </p:cNvPr>
          <p:cNvSpPr>
            <a:spLocks noGrp="1"/>
          </p:cNvSpPr>
          <p:nvPr>
            <p:ph idx="1"/>
          </p:nvPr>
        </p:nvSpPr>
        <p:spPr>
          <a:xfrm>
            <a:off x="546845" y="1408439"/>
            <a:ext cx="11098307" cy="5156153"/>
          </a:xfrm>
        </p:spPr>
        <p:txBody>
          <a:bodyPr>
            <a:normAutofit/>
          </a:bodyPr>
          <a:lstStyle/>
          <a:p>
            <a:pPr algn="l"/>
            <a:endParaRPr lang="en-US" sz="2400" dirty="0">
              <a:latin typeface="+mj-lt"/>
            </a:endParaRPr>
          </a:p>
          <a:p>
            <a:pPr algn="l"/>
            <a:r>
              <a:rPr lang="en-US" sz="2400" b="0" i="0" u="none" strike="noStrike" baseline="0" dirty="0">
                <a:latin typeface="+mj-lt"/>
              </a:rPr>
              <a:t>These </a:t>
            </a:r>
            <a:r>
              <a:rPr lang="en-US" sz="2400" b="0" i="0" u="none" strike="noStrike" baseline="0" dirty="0" err="1">
                <a:latin typeface="+mj-lt"/>
              </a:rPr>
              <a:t>mAbs</a:t>
            </a:r>
            <a:r>
              <a:rPr lang="en-US" sz="2400" b="0" i="0" u="none" strike="noStrike" baseline="0" dirty="0">
                <a:latin typeface="+mj-lt"/>
              </a:rPr>
              <a:t> are formed by coupling two different </a:t>
            </a:r>
            <a:r>
              <a:rPr lang="en-US" sz="2400" b="0" i="0" u="none" strike="noStrike" baseline="0" dirty="0" err="1">
                <a:latin typeface="+mj-lt"/>
              </a:rPr>
              <a:t>mAbs</a:t>
            </a:r>
            <a:r>
              <a:rPr lang="en-US" sz="2400" b="0" i="0" u="none" strike="noStrike" baseline="0" dirty="0">
                <a:latin typeface="+mj-lt"/>
              </a:rPr>
              <a:t> together and allowing the construct to bind to two separate proteins simultaneously, thus enabling the </a:t>
            </a:r>
            <a:r>
              <a:rPr lang="en-US" sz="2400" b="0" i="0" u="none" strike="noStrike" baseline="0" dirty="0" err="1">
                <a:latin typeface="+mj-lt"/>
              </a:rPr>
              <a:t>mAb</a:t>
            </a:r>
            <a:r>
              <a:rPr lang="en-US" sz="2400" b="0" i="0" u="none" strike="noStrike" baseline="0" dirty="0">
                <a:latin typeface="+mj-lt"/>
              </a:rPr>
              <a:t> to direct the immune system to act against the tumor.</a:t>
            </a:r>
          </a:p>
          <a:p>
            <a:pPr algn="l"/>
            <a:r>
              <a:rPr lang="en-US" sz="2400" b="0" i="0" u="none" strike="noStrike" baseline="0" dirty="0">
                <a:latin typeface="+mj-lt"/>
              </a:rPr>
              <a:t>Blinatumomab is an example where one part of the </a:t>
            </a:r>
            <a:r>
              <a:rPr lang="en-US" sz="2400" b="0" i="0" u="none" strike="noStrike" baseline="0" dirty="0" err="1">
                <a:latin typeface="+mj-lt"/>
              </a:rPr>
              <a:t>mAb</a:t>
            </a:r>
            <a:r>
              <a:rPr lang="en-US" sz="2400" b="0" i="0" u="none" strike="noStrike" baseline="0" dirty="0">
                <a:latin typeface="+mj-lt"/>
              </a:rPr>
              <a:t> binds to the CD19 protein expressed on B-lineage acute lymphoblastic leukemia cells, while </a:t>
            </a:r>
            <a:r>
              <a:rPr lang="en-US" sz="2400" b="1" i="0" u="none" strike="noStrike" baseline="0" dirty="0">
                <a:latin typeface="+mj-lt"/>
              </a:rPr>
              <a:t>the second part of the </a:t>
            </a:r>
            <a:r>
              <a:rPr lang="en-US" sz="2400" b="1" i="0" u="none" strike="noStrike" baseline="0" dirty="0" err="1">
                <a:latin typeface="+mj-lt"/>
              </a:rPr>
              <a:t>mAb</a:t>
            </a:r>
            <a:r>
              <a:rPr lang="en-US" sz="2400" b="1" i="0" u="none" strike="noStrike" baseline="0" dirty="0">
                <a:latin typeface="+mj-lt"/>
              </a:rPr>
              <a:t> binds to the CD3 protein found on T cells</a:t>
            </a:r>
            <a:r>
              <a:rPr lang="en-US" sz="2400" b="0" i="0" u="none" strike="noStrike" baseline="0" dirty="0">
                <a:latin typeface="+mj-lt"/>
              </a:rPr>
              <a:t>, thereby linking these two cell types to </a:t>
            </a:r>
            <a:r>
              <a:rPr lang="en-US" sz="2400" b="1" i="0" u="none" strike="noStrike" baseline="0" dirty="0">
                <a:latin typeface="+mj-lt"/>
              </a:rPr>
              <a:t>activate the T cell to exert cytotoxicity on the CD19+ tumor cells</a:t>
            </a:r>
            <a:r>
              <a:rPr lang="en-US" sz="2400" b="0" i="0" u="none" strike="noStrike" baseline="0" dirty="0">
                <a:latin typeface="+mj-lt"/>
              </a:rPr>
              <a:t>. </a:t>
            </a:r>
          </a:p>
          <a:p>
            <a:pPr algn="l"/>
            <a:r>
              <a:rPr lang="en-US" sz="2400" b="0" i="0" u="none" strike="noStrike" baseline="0" dirty="0">
                <a:latin typeface="+mj-lt"/>
              </a:rPr>
              <a:t>Blinatumomab was first approved by the FDA in 2014, based on the observations of a phase II trial in patients with relapsed or refractory acute lymphoblastic leukemia in which 40% of patients achieved a CR or complete response with partial hematologic recovery (</a:t>
            </a:r>
            <a:r>
              <a:rPr lang="en-US" sz="2400" b="0" i="0" u="none" strike="noStrike" baseline="0" dirty="0" err="1">
                <a:latin typeface="+mj-lt"/>
              </a:rPr>
              <a:t>CRh</a:t>
            </a:r>
            <a:r>
              <a:rPr lang="en-US" sz="2400" b="0" i="0" u="none" strike="noStrike" baseline="0" dirty="0">
                <a:latin typeface="+mj-lt"/>
              </a:rPr>
              <a:t>).</a:t>
            </a:r>
            <a:endParaRPr lang="en-US" sz="2400" dirty="0">
              <a:latin typeface="+mj-lt"/>
            </a:endParaRPr>
          </a:p>
        </p:txBody>
      </p:sp>
    </p:spTree>
    <p:extLst>
      <p:ext uri="{BB962C8B-B14F-4D97-AF65-F5344CB8AC3E}">
        <p14:creationId xmlns:p14="http://schemas.microsoft.com/office/powerpoint/2010/main" val="37159787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30F62-12A0-4ECC-88E2-5C7B046D0B8A}"/>
              </a:ext>
            </a:extLst>
          </p:cNvPr>
          <p:cNvSpPr>
            <a:spLocks noGrp="1"/>
          </p:cNvSpPr>
          <p:nvPr>
            <p:ph type="title"/>
          </p:nvPr>
        </p:nvSpPr>
        <p:spPr>
          <a:xfrm>
            <a:off x="838199" y="472701"/>
            <a:ext cx="10515600" cy="513416"/>
          </a:xfrm>
        </p:spPr>
        <p:txBody>
          <a:bodyPr>
            <a:normAutofit fontScale="90000"/>
          </a:bodyPr>
          <a:lstStyle/>
          <a:p>
            <a:pPr algn="ctr"/>
            <a:r>
              <a:rPr lang="en-US" sz="4000" b="1" dirty="0">
                <a:latin typeface="+mn-lt"/>
              </a:rPr>
              <a:t>Cytokine Therapy</a:t>
            </a:r>
          </a:p>
        </p:txBody>
      </p:sp>
      <p:sp>
        <p:nvSpPr>
          <p:cNvPr id="3" name="Content Placeholder 2">
            <a:extLst>
              <a:ext uri="{FF2B5EF4-FFF2-40B4-BE49-F238E27FC236}">
                <a16:creationId xmlns:a16="http://schemas.microsoft.com/office/drawing/2014/main" id="{5D2651C2-31EA-4627-B440-2ADF4A25BE59}"/>
              </a:ext>
            </a:extLst>
          </p:cNvPr>
          <p:cNvSpPr>
            <a:spLocks noGrp="1"/>
          </p:cNvSpPr>
          <p:nvPr>
            <p:ph idx="1"/>
          </p:nvPr>
        </p:nvSpPr>
        <p:spPr>
          <a:xfrm>
            <a:off x="546845" y="1408439"/>
            <a:ext cx="11340355" cy="5156153"/>
          </a:xfrm>
        </p:spPr>
        <p:txBody>
          <a:bodyPr>
            <a:noAutofit/>
          </a:bodyPr>
          <a:lstStyle/>
          <a:p>
            <a:pPr algn="l"/>
            <a:r>
              <a:rPr lang="en-US" sz="2000" b="0" i="0" u="none" strike="noStrike" baseline="0" dirty="0">
                <a:solidFill>
                  <a:srgbClr val="000000"/>
                </a:solidFill>
                <a:latin typeface="+mj-lt"/>
              </a:rPr>
              <a:t>Cytokines are low-molecular-weight proteins or glycoproteins that mediate cell-to-cell communication and play a pivotal role in regulating biological activities.</a:t>
            </a:r>
          </a:p>
          <a:p>
            <a:pPr algn="l"/>
            <a:r>
              <a:rPr lang="en-US" sz="2000" b="1" i="0" u="none" strike="noStrike" baseline="0" dirty="0">
                <a:solidFill>
                  <a:srgbClr val="000000"/>
                </a:solidFill>
                <a:latin typeface="+mj-lt"/>
              </a:rPr>
              <a:t>IL-2 and IFN-α </a:t>
            </a:r>
            <a:r>
              <a:rPr lang="en-US" sz="2000" b="0" i="0" u="none" strike="noStrike" baseline="0" dirty="0">
                <a:solidFill>
                  <a:srgbClr val="000000"/>
                </a:solidFill>
                <a:latin typeface="+mj-lt"/>
              </a:rPr>
              <a:t>have been used previously to treat patients with </a:t>
            </a:r>
            <a:r>
              <a:rPr lang="en-US" sz="2000" b="1" i="0" u="none" strike="noStrike" baseline="0" dirty="0">
                <a:solidFill>
                  <a:srgbClr val="000000"/>
                </a:solidFill>
                <a:latin typeface="+mj-lt"/>
              </a:rPr>
              <a:t>metastatic melanoma</a:t>
            </a:r>
            <a:r>
              <a:rPr lang="en-US" sz="2000" b="0" i="0" u="none" strike="noStrike" baseline="0" dirty="0">
                <a:solidFill>
                  <a:srgbClr val="000000"/>
                </a:solidFill>
                <a:latin typeface="+mj-lt"/>
              </a:rPr>
              <a:t> and </a:t>
            </a:r>
            <a:r>
              <a:rPr lang="en-US" sz="2000" b="1" i="0" u="none" strike="noStrike" baseline="0" dirty="0">
                <a:solidFill>
                  <a:srgbClr val="000000"/>
                </a:solidFill>
                <a:latin typeface="+mj-lt"/>
              </a:rPr>
              <a:t>renal cell carcinoma</a:t>
            </a:r>
            <a:r>
              <a:rPr lang="en-US" sz="2000" b="0" i="0" u="none" strike="noStrike" baseline="0" dirty="0">
                <a:solidFill>
                  <a:srgbClr val="000000"/>
                </a:solidFill>
                <a:latin typeface="+mj-lt"/>
              </a:rPr>
              <a:t>. However, due to the nonspecific activation of the immune response and the toxicities associated with these cytokines, the use of high-dose IL-2 and IFN-α </a:t>
            </a:r>
            <a:r>
              <a:rPr lang="en-US" sz="2000" b="1" i="0" u="none" strike="noStrike" baseline="0" dirty="0">
                <a:solidFill>
                  <a:srgbClr val="000000"/>
                </a:solidFill>
                <a:latin typeface="+mj-lt"/>
              </a:rPr>
              <a:t>has diminished in clinical practice</a:t>
            </a:r>
            <a:r>
              <a:rPr lang="en-US" sz="2000" b="0" i="0" u="none" strike="noStrike" baseline="0" dirty="0">
                <a:solidFill>
                  <a:srgbClr val="000000"/>
                </a:solidFill>
                <a:latin typeface="+mj-lt"/>
              </a:rPr>
              <a:t>.</a:t>
            </a:r>
          </a:p>
          <a:p>
            <a:pPr algn="l"/>
            <a:r>
              <a:rPr lang="en-US" sz="2000" b="0" i="0" u="none" strike="noStrike" baseline="0" dirty="0">
                <a:solidFill>
                  <a:srgbClr val="000000"/>
                </a:solidFill>
                <a:latin typeface="+mj-lt"/>
              </a:rPr>
              <a:t>Additional cytokines, including granulocyte macrophage–colony stimulating </a:t>
            </a:r>
            <a:r>
              <a:rPr lang="fr-FR" sz="2000" b="0" i="0" u="none" strike="noStrike" baseline="0" dirty="0">
                <a:solidFill>
                  <a:srgbClr val="000000"/>
                </a:solidFill>
                <a:latin typeface="+mj-lt"/>
              </a:rPr>
              <a:t>factor (</a:t>
            </a:r>
            <a:r>
              <a:rPr lang="fr-FR" sz="2000" b="1" i="0" u="none" strike="noStrike" baseline="0" dirty="0">
                <a:solidFill>
                  <a:srgbClr val="000000"/>
                </a:solidFill>
                <a:latin typeface="+mj-lt"/>
              </a:rPr>
              <a:t>GM-CSF), IL-7, IL-12, IL-15, IL-18, and IL-21,</a:t>
            </a:r>
            <a:r>
              <a:rPr lang="fr-FR" sz="2000" b="0" i="0" u="none" strike="noStrike" baseline="0" dirty="0">
                <a:solidFill>
                  <a:srgbClr val="000000"/>
                </a:solidFill>
                <a:latin typeface="+mj-lt"/>
              </a:rPr>
              <a:t> </a:t>
            </a:r>
            <a:r>
              <a:rPr lang="en-US" sz="2000" b="0" i="0" u="none" strike="noStrike" baseline="0" dirty="0">
                <a:solidFill>
                  <a:srgbClr val="000000"/>
                </a:solidFill>
                <a:latin typeface="+mj-lt"/>
              </a:rPr>
              <a:t>have also been investigated in clinical studies for patients with advanced cancers.</a:t>
            </a:r>
            <a:endParaRPr lang="en-US" sz="2000" dirty="0">
              <a:solidFill>
                <a:srgbClr val="0081AD"/>
              </a:solidFill>
              <a:latin typeface="+mj-lt"/>
            </a:endParaRPr>
          </a:p>
          <a:p>
            <a:pPr algn="l"/>
            <a:r>
              <a:rPr lang="en-US" sz="2000" b="0" i="0" u="none" strike="noStrike" baseline="0" dirty="0">
                <a:solidFill>
                  <a:srgbClr val="000000"/>
                </a:solidFill>
                <a:latin typeface="+mj-lt"/>
              </a:rPr>
              <a:t>Currently, the antitumor activity of </a:t>
            </a:r>
            <a:r>
              <a:rPr lang="en-US" sz="2000" b="1" i="0" u="none" strike="noStrike" baseline="0" dirty="0">
                <a:solidFill>
                  <a:srgbClr val="000000"/>
                </a:solidFill>
                <a:latin typeface="+mj-lt"/>
              </a:rPr>
              <a:t>PEGylated human IL-10 </a:t>
            </a:r>
            <a:r>
              <a:rPr lang="en-US" sz="2000" b="0" i="0" u="none" strike="noStrike" baseline="0" dirty="0">
                <a:solidFill>
                  <a:srgbClr val="000000"/>
                </a:solidFill>
                <a:latin typeface="+mj-lt"/>
              </a:rPr>
              <a:t>(AM0010) is being investigated in patients with advanced solid tumors.</a:t>
            </a:r>
          </a:p>
          <a:p>
            <a:pPr algn="l"/>
            <a:r>
              <a:rPr lang="en-US" sz="2000" dirty="0">
                <a:latin typeface="+mj-lt"/>
              </a:rPr>
              <a:t>However, certain properties of cytokines pose significant clinical challenges in achieving antitumor responses. </a:t>
            </a:r>
          </a:p>
          <a:p>
            <a:pPr lvl="1"/>
            <a:r>
              <a:rPr lang="en-US" sz="1600" dirty="0">
                <a:latin typeface="+mj-lt"/>
              </a:rPr>
              <a:t>Some cytokines are pleiotropic and act on several immune cells and mediate opposite effects. High-dose IL-2 is known to promote cytotoxic activity of effectors (CD8 T cells and NK cells) and differentiation of CD4 T cells into T helpers. However, IL-2 can also preferentially expand Tregs due to a higher affinity to the IL-2 receptor (CD25) on these cells. </a:t>
            </a:r>
          </a:p>
          <a:p>
            <a:pPr lvl="1"/>
            <a:r>
              <a:rPr lang="en-US" sz="1600" dirty="0">
                <a:latin typeface="+mj-lt"/>
              </a:rPr>
              <a:t>Sometimes multiple cytokines have the same functional effect, leading to redundancy of cytokine signaling; therefore the therapeutic manipulation of cytokines can be challenging, as the modification of one cytokine can be compensated by another cytokine.</a:t>
            </a:r>
          </a:p>
        </p:txBody>
      </p:sp>
    </p:spTree>
    <p:extLst>
      <p:ext uri="{BB962C8B-B14F-4D97-AF65-F5344CB8AC3E}">
        <p14:creationId xmlns:p14="http://schemas.microsoft.com/office/powerpoint/2010/main" val="42545415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30F62-12A0-4ECC-88E2-5C7B046D0B8A}"/>
              </a:ext>
            </a:extLst>
          </p:cNvPr>
          <p:cNvSpPr>
            <a:spLocks noGrp="1"/>
          </p:cNvSpPr>
          <p:nvPr>
            <p:ph type="title"/>
          </p:nvPr>
        </p:nvSpPr>
        <p:spPr>
          <a:xfrm>
            <a:off x="838200" y="275478"/>
            <a:ext cx="10515600" cy="513416"/>
          </a:xfrm>
        </p:spPr>
        <p:txBody>
          <a:bodyPr>
            <a:normAutofit fontScale="90000"/>
          </a:bodyPr>
          <a:lstStyle/>
          <a:p>
            <a:pPr algn="ctr"/>
            <a:r>
              <a:rPr lang="en-US" sz="4000" b="1" dirty="0">
                <a:latin typeface="+mn-lt"/>
              </a:rPr>
              <a:t>Cancer Vaccines</a:t>
            </a:r>
          </a:p>
        </p:txBody>
      </p:sp>
      <p:sp>
        <p:nvSpPr>
          <p:cNvPr id="3" name="Content Placeholder 2">
            <a:extLst>
              <a:ext uri="{FF2B5EF4-FFF2-40B4-BE49-F238E27FC236}">
                <a16:creationId xmlns:a16="http://schemas.microsoft.com/office/drawing/2014/main" id="{5D2651C2-31EA-4627-B440-2ADF4A25BE59}"/>
              </a:ext>
            </a:extLst>
          </p:cNvPr>
          <p:cNvSpPr>
            <a:spLocks noGrp="1"/>
          </p:cNvSpPr>
          <p:nvPr>
            <p:ph idx="1"/>
          </p:nvPr>
        </p:nvSpPr>
        <p:spPr>
          <a:xfrm>
            <a:off x="600633" y="1345686"/>
            <a:ext cx="11340355" cy="5156153"/>
          </a:xfrm>
        </p:spPr>
        <p:txBody>
          <a:bodyPr>
            <a:noAutofit/>
          </a:bodyPr>
          <a:lstStyle/>
          <a:p>
            <a:pPr algn="l"/>
            <a:r>
              <a:rPr lang="en-US" sz="2400" b="0" i="0" u="none" strike="noStrike" baseline="0" dirty="0">
                <a:solidFill>
                  <a:srgbClr val="000000"/>
                </a:solidFill>
                <a:latin typeface="+mj-lt"/>
              </a:rPr>
              <a:t>There are two known categories are preventive cancer vaccines and therapeutic cancer vaccines.</a:t>
            </a:r>
          </a:p>
          <a:p>
            <a:pPr algn="l"/>
            <a:r>
              <a:rPr lang="en-US" sz="2400" b="1" dirty="0">
                <a:latin typeface="+mj-lt"/>
              </a:rPr>
              <a:t>Preventive vaccines </a:t>
            </a:r>
            <a:r>
              <a:rPr lang="en-US" sz="2400" dirty="0">
                <a:latin typeface="+mj-lt"/>
              </a:rPr>
              <a:t>consist of those that target infectious organisms that can cause cancer such as strains of HPV, which contribute to the development of some head/neck cancers, anal cancers, and cervical cancers. </a:t>
            </a:r>
          </a:p>
          <a:p>
            <a:pPr lvl="1"/>
            <a:r>
              <a:rPr lang="en-US" sz="2000" dirty="0">
                <a:latin typeface="+mj-lt"/>
              </a:rPr>
              <a:t>The three FDA-approved vaccines for HPV include </a:t>
            </a:r>
            <a:r>
              <a:rPr lang="en-US" sz="2000" dirty="0" err="1">
                <a:latin typeface="+mj-lt"/>
              </a:rPr>
              <a:t>Cervarix</a:t>
            </a:r>
            <a:r>
              <a:rPr lang="en-US" sz="2000" dirty="0">
                <a:latin typeface="+mj-lt"/>
              </a:rPr>
              <a:t> HPV (against HPV-16,-18, -31,-33,-45), Gardasil (against HPV-6,-11,-16,-18), and Gardasil 9 (against HPV-6,-11,-16,-18,-31,-33,-45,-52,-58). </a:t>
            </a:r>
          </a:p>
          <a:p>
            <a:pPr lvl="1"/>
            <a:r>
              <a:rPr lang="en-US" sz="2000" dirty="0">
                <a:latin typeface="+mj-lt"/>
              </a:rPr>
              <a:t>Hepatitis B (HBV) vaccine (HEPLISAV-B®): a preventive vaccine that protects against infection by the hepatitis B virus; can help prevent the development of HBV-related liver cancer</a:t>
            </a:r>
          </a:p>
          <a:p>
            <a:pPr algn="l"/>
            <a:r>
              <a:rPr lang="en-US" sz="2400" b="0" i="0" u="none" strike="noStrike" baseline="0" dirty="0">
                <a:solidFill>
                  <a:srgbClr val="000000"/>
                </a:solidFill>
                <a:latin typeface="+mj-lt"/>
              </a:rPr>
              <a:t>For the </a:t>
            </a:r>
            <a:r>
              <a:rPr lang="en-US" sz="2400" b="1" i="0" u="none" strike="noStrike" baseline="0" dirty="0">
                <a:solidFill>
                  <a:srgbClr val="000000"/>
                </a:solidFill>
                <a:latin typeface="+mj-lt"/>
              </a:rPr>
              <a:t>treatment</a:t>
            </a:r>
            <a:r>
              <a:rPr lang="en-US" sz="2400" b="0" i="0" u="none" strike="noStrike" baseline="0" dirty="0">
                <a:solidFill>
                  <a:srgbClr val="000000"/>
                </a:solidFill>
                <a:latin typeface="+mj-lt"/>
              </a:rPr>
              <a:t> of established cancers are approved two vaccines.</a:t>
            </a:r>
          </a:p>
          <a:p>
            <a:pPr lvl="1"/>
            <a:r>
              <a:rPr lang="en-US" sz="2000" b="0" i="0" u="none" strike="noStrike" baseline="0" dirty="0" err="1">
                <a:solidFill>
                  <a:srgbClr val="000000"/>
                </a:solidFill>
                <a:latin typeface="+mj-lt"/>
              </a:rPr>
              <a:t>sipuleucel</a:t>
            </a:r>
            <a:r>
              <a:rPr lang="en-US" sz="2000" b="0" i="0" u="none" strike="noStrike" baseline="0" dirty="0">
                <a:solidFill>
                  <a:srgbClr val="000000"/>
                </a:solidFill>
                <a:latin typeface="+mj-lt"/>
              </a:rPr>
              <a:t>-T  (</a:t>
            </a:r>
            <a:r>
              <a:rPr lang="en-US" sz="2000" b="0" i="0" u="none" strike="noStrike" baseline="0" dirty="0" err="1">
                <a:solidFill>
                  <a:srgbClr val="000000"/>
                </a:solidFill>
                <a:latin typeface="+mj-lt"/>
              </a:rPr>
              <a:t>Provenge</a:t>
            </a:r>
            <a:r>
              <a:rPr lang="en-US" sz="2000" b="0" i="0" u="none" strike="noStrike" baseline="0" dirty="0">
                <a:solidFill>
                  <a:srgbClr val="000000"/>
                </a:solidFill>
                <a:latin typeface="+mj-lt"/>
              </a:rPr>
              <a:t>®) is a cell-based vaccine consisting of autologous </a:t>
            </a:r>
            <a:r>
              <a:rPr lang="en-US" sz="2000" b="0" i="0" u="none" strike="noStrike" baseline="0" dirty="0" err="1">
                <a:solidFill>
                  <a:srgbClr val="000000"/>
                </a:solidFill>
                <a:latin typeface="+mj-lt"/>
              </a:rPr>
              <a:t>drndritic</a:t>
            </a:r>
            <a:r>
              <a:rPr lang="en-US" sz="2000" b="0" i="0" u="none" strike="noStrike" baseline="0" dirty="0">
                <a:solidFill>
                  <a:srgbClr val="000000"/>
                </a:solidFill>
                <a:latin typeface="+mj-lt"/>
              </a:rPr>
              <a:t> cells, which are collected from each patient and activated </a:t>
            </a:r>
            <a:r>
              <a:rPr lang="en-US" sz="2000" b="0" i="1" u="none" strike="noStrike" baseline="0" dirty="0">
                <a:solidFill>
                  <a:srgbClr val="000000"/>
                </a:solidFill>
                <a:latin typeface="+mj-lt"/>
              </a:rPr>
              <a:t>ex vivo </a:t>
            </a:r>
            <a:r>
              <a:rPr lang="en-US" sz="2000" b="0" i="0" u="none" strike="noStrike" baseline="0" dirty="0">
                <a:solidFill>
                  <a:srgbClr val="000000"/>
                </a:solidFill>
                <a:latin typeface="+mj-lt"/>
              </a:rPr>
              <a:t>with a recombinant fusion protein PA2024 (consisting of a prostate antigen and prostatic acid phosphatase fused to GM-CSF) before reinfusion into the patient. </a:t>
            </a:r>
          </a:p>
          <a:p>
            <a:pPr lvl="1"/>
            <a:r>
              <a:rPr lang="en-US" sz="2000" dirty="0">
                <a:latin typeface="+mj-lt"/>
              </a:rPr>
              <a:t>Bacillus Calmette-</a:t>
            </a:r>
            <a:r>
              <a:rPr lang="en-US" sz="2000" dirty="0" err="1">
                <a:latin typeface="+mj-lt"/>
              </a:rPr>
              <a:t>Guérin</a:t>
            </a:r>
            <a:r>
              <a:rPr lang="en-US" sz="2000" dirty="0">
                <a:latin typeface="+mj-lt"/>
              </a:rPr>
              <a:t> (BCG): a vaccine that uses weakened bacteria to stimulate the immune system; approved for patients with early-stage bladder cancer</a:t>
            </a:r>
          </a:p>
        </p:txBody>
      </p:sp>
    </p:spTree>
    <p:extLst>
      <p:ext uri="{BB962C8B-B14F-4D97-AF65-F5344CB8AC3E}">
        <p14:creationId xmlns:p14="http://schemas.microsoft.com/office/powerpoint/2010/main" val="11851977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30F62-12A0-4ECC-88E2-5C7B046D0B8A}"/>
              </a:ext>
            </a:extLst>
          </p:cNvPr>
          <p:cNvSpPr>
            <a:spLocks noGrp="1"/>
          </p:cNvSpPr>
          <p:nvPr>
            <p:ph type="title"/>
          </p:nvPr>
        </p:nvSpPr>
        <p:spPr>
          <a:xfrm>
            <a:off x="838200" y="275478"/>
            <a:ext cx="10515600" cy="513416"/>
          </a:xfrm>
        </p:spPr>
        <p:txBody>
          <a:bodyPr>
            <a:normAutofit fontScale="90000"/>
          </a:bodyPr>
          <a:lstStyle/>
          <a:p>
            <a:pPr algn="ctr"/>
            <a:r>
              <a:rPr lang="en-US" sz="4000" b="1" dirty="0">
                <a:latin typeface="+mn-lt"/>
              </a:rPr>
              <a:t>Oncolytic Virus Immunotherapy</a:t>
            </a:r>
          </a:p>
        </p:txBody>
      </p:sp>
      <p:sp>
        <p:nvSpPr>
          <p:cNvPr id="3" name="Content Placeholder 2">
            <a:extLst>
              <a:ext uri="{FF2B5EF4-FFF2-40B4-BE49-F238E27FC236}">
                <a16:creationId xmlns:a16="http://schemas.microsoft.com/office/drawing/2014/main" id="{5D2651C2-31EA-4627-B440-2ADF4A25BE59}"/>
              </a:ext>
            </a:extLst>
          </p:cNvPr>
          <p:cNvSpPr>
            <a:spLocks noGrp="1"/>
          </p:cNvSpPr>
          <p:nvPr>
            <p:ph idx="1"/>
          </p:nvPr>
        </p:nvSpPr>
        <p:spPr>
          <a:xfrm>
            <a:off x="600633" y="1345686"/>
            <a:ext cx="11340355" cy="5156153"/>
          </a:xfrm>
        </p:spPr>
        <p:txBody>
          <a:bodyPr>
            <a:noAutofit/>
          </a:bodyPr>
          <a:lstStyle/>
          <a:p>
            <a:pPr algn="l"/>
            <a:r>
              <a:rPr lang="en-US" sz="2400" b="0" i="0" u="none" strike="noStrike" baseline="0" dirty="0">
                <a:solidFill>
                  <a:srgbClr val="000000"/>
                </a:solidFill>
                <a:latin typeface="+mj-lt"/>
              </a:rPr>
              <a:t>Oncolytic viruses represent a new class of therapeutic agents that promote antitumor immune responses, which depend on mechanisms that elicit selective tumor cell killing and induction of systemic antitumor immunity. </a:t>
            </a:r>
          </a:p>
          <a:p>
            <a:pPr algn="l"/>
            <a:r>
              <a:rPr lang="en-US" sz="2400" b="0" i="0" u="none" strike="noStrike" baseline="0" dirty="0">
                <a:solidFill>
                  <a:srgbClr val="000000"/>
                </a:solidFill>
                <a:latin typeface="+mj-lt"/>
              </a:rPr>
              <a:t>A variety of native and genetically modified viruses are being developed and clinically investigated as oncolytic agents</a:t>
            </a:r>
          </a:p>
          <a:p>
            <a:pPr algn="l"/>
            <a:r>
              <a:rPr lang="en-US" sz="2400" dirty="0">
                <a:latin typeface="+mj-lt"/>
              </a:rPr>
              <a:t>IMLYGIC (</a:t>
            </a:r>
            <a:r>
              <a:rPr lang="en-US" sz="2400" dirty="0" err="1">
                <a:latin typeface="+mj-lt"/>
              </a:rPr>
              <a:t>talimogene</a:t>
            </a:r>
            <a:r>
              <a:rPr lang="en-US" sz="2400" dirty="0">
                <a:latin typeface="+mj-lt"/>
              </a:rPr>
              <a:t> </a:t>
            </a:r>
            <a:r>
              <a:rPr lang="en-US" sz="2400" dirty="0" err="1">
                <a:latin typeface="+mj-lt"/>
              </a:rPr>
              <a:t>laherparepvec</a:t>
            </a:r>
            <a:r>
              <a:rPr lang="en-US" sz="2400" dirty="0">
                <a:latin typeface="+mj-lt"/>
              </a:rPr>
              <a:t>, T-VEC) was the first oncolytic viral therapy to receive FDA approval for the treatment of unresectable cutaneous and subcutaneous and nodal lesions recurrent after surgery in melanoma patients. IMLYGIC is a genetically modified herpes simplex virus type designed to selectively replicate within the tumor cells and induce lysis.</a:t>
            </a:r>
          </a:p>
          <a:p>
            <a:pPr algn="l"/>
            <a:r>
              <a:rPr lang="en-US" sz="2400" dirty="0" err="1">
                <a:latin typeface="+mj-lt"/>
              </a:rPr>
              <a:t>Teserpaturev</a:t>
            </a:r>
            <a:r>
              <a:rPr lang="en-US" sz="2400" dirty="0">
                <a:latin typeface="+mj-lt"/>
              </a:rPr>
              <a:t> (G47∆; </a:t>
            </a:r>
            <a:r>
              <a:rPr lang="en-US" sz="2400" dirty="0" err="1">
                <a:latin typeface="+mj-lt"/>
              </a:rPr>
              <a:t>Delytact</a:t>
            </a:r>
            <a:r>
              <a:rPr lang="en-US" sz="2400" dirty="0">
                <a:latin typeface="+mj-lt"/>
              </a:rPr>
              <a:t>) is a triple-mutated, third-generation oncolytic herpes simplex virus type 1 that has </a:t>
            </a:r>
            <a:r>
              <a:rPr lang="en-US" sz="2400" dirty="0" err="1">
                <a:latin typeface="+mj-lt"/>
              </a:rPr>
              <a:t>enhancesd</a:t>
            </a:r>
            <a:r>
              <a:rPr lang="en-US" sz="2400" dirty="0">
                <a:latin typeface="+mj-lt"/>
              </a:rPr>
              <a:t> ability to induce specific antitumor immunity. It is approved in Japan for the treatment of malignant glioma.</a:t>
            </a:r>
          </a:p>
        </p:txBody>
      </p:sp>
    </p:spTree>
    <p:extLst>
      <p:ext uri="{BB962C8B-B14F-4D97-AF65-F5344CB8AC3E}">
        <p14:creationId xmlns:p14="http://schemas.microsoft.com/office/powerpoint/2010/main" val="10502619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30F62-12A0-4ECC-88E2-5C7B046D0B8A}"/>
              </a:ext>
            </a:extLst>
          </p:cNvPr>
          <p:cNvSpPr>
            <a:spLocks noGrp="1"/>
          </p:cNvSpPr>
          <p:nvPr>
            <p:ph type="title"/>
          </p:nvPr>
        </p:nvSpPr>
        <p:spPr>
          <a:xfrm>
            <a:off x="838200" y="840255"/>
            <a:ext cx="10515600" cy="513416"/>
          </a:xfrm>
        </p:spPr>
        <p:txBody>
          <a:bodyPr>
            <a:normAutofit fontScale="90000"/>
          </a:bodyPr>
          <a:lstStyle/>
          <a:p>
            <a:pPr algn="ctr"/>
            <a:r>
              <a:rPr lang="en-US" sz="4000" b="1" dirty="0">
                <a:latin typeface="+mn-lt"/>
              </a:rPr>
              <a:t>Mechanisms of Tumor Resistance to Immune-</a:t>
            </a:r>
            <a:br>
              <a:rPr lang="en-US" sz="4000" b="1" dirty="0">
                <a:latin typeface="+mn-lt"/>
              </a:rPr>
            </a:br>
            <a:r>
              <a:rPr lang="en-US" sz="4000" b="1" dirty="0">
                <a:latin typeface="+mn-lt"/>
              </a:rPr>
              <a:t>Mediated Therapy</a:t>
            </a:r>
          </a:p>
        </p:txBody>
      </p:sp>
      <p:pic>
        <p:nvPicPr>
          <p:cNvPr id="7" name="Picture 6">
            <a:extLst>
              <a:ext uri="{FF2B5EF4-FFF2-40B4-BE49-F238E27FC236}">
                <a16:creationId xmlns:a16="http://schemas.microsoft.com/office/drawing/2014/main" id="{B8B0F362-0C5E-4E3D-9F84-C0993FC3400B}"/>
              </a:ext>
            </a:extLst>
          </p:cNvPr>
          <p:cNvPicPr>
            <a:picLocks noChangeAspect="1"/>
          </p:cNvPicPr>
          <p:nvPr/>
        </p:nvPicPr>
        <p:blipFill>
          <a:blip r:embed="rId2"/>
          <a:stretch>
            <a:fillRect/>
          </a:stretch>
        </p:blipFill>
        <p:spPr>
          <a:xfrm>
            <a:off x="944433" y="2591367"/>
            <a:ext cx="10303133" cy="2446232"/>
          </a:xfrm>
          <a:prstGeom prst="rect">
            <a:avLst/>
          </a:prstGeom>
        </p:spPr>
      </p:pic>
    </p:spTree>
    <p:extLst>
      <p:ext uri="{BB962C8B-B14F-4D97-AF65-F5344CB8AC3E}">
        <p14:creationId xmlns:p14="http://schemas.microsoft.com/office/powerpoint/2010/main" val="33226113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30F62-12A0-4ECC-88E2-5C7B046D0B8A}"/>
              </a:ext>
            </a:extLst>
          </p:cNvPr>
          <p:cNvSpPr>
            <a:spLocks noGrp="1"/>
          </p:cNvSpPr>
          <p:nvPr>
            <p:ph type="title"/>
          </p:nvPr>
        </p:nvSpPr>
        <p:spPr>
          <a:xfrm>
            <a:off x="838200" y="275478"/>
            <a:ext cx="10515600" cy="513416"/>
          </a:xfrm>
        </p:spPr>
        <p:txBody>
          <a:bodyPr>
            <a:normAutofit fontScale="90000"/>
          </a:bodyPr>
          <a:lstStyle/>
          <a:p>
            <a:pPr algn="ctr"/>
            <a:r>
              <a:rPr lang="en-US" sz="4000" b="1" dirty="0">
                <a:latin typeface="+mn-lt"/>
              </a:rPr>
              <a:t>Future Developments of Immunotherapy</a:t>
            </a:r>
          </a:p>
        </p:txBody>
      </p:sp>
      <p:sp>
        <p:nvSpPr>
          <p:cNvPr id="3" name="Content Placeholder 2">
            <a:extLst>
              <a:ext uri="{FF2B5EF4-FFF2-40B4-BE49-F238E27FC236}">
                <a16:creationId xmlns:a16="http://schemas.microsoft.com/office/drawing/2014/main" id="{5D2651C2-31EA-4627-B440-2ADF4A25BE59}"/>
              </a:ext>
            </a:extLst>
          </p:cNvPr>
          <p:cNvSpPr>
            <a:spLocks noGrp="1"/>
          </p:cNvSpPr>
          <p:nvPr>
            <p:ph idx="1"/>
          </p:nvPr>
        </p:nvSpPr>
        <p:spPr>
          <a:xfrm>
            <a:off x="600633" y="1345686"/>
            <a:ext cx="11340355" cy="5156153"/>
          </a:xfrm>
        </p:spPr>
        <p:txBody>
          <a:bodyPr>
            <a:noAutofit/>
          </a:bodyPr>
          <a:lstStyle/>
          <a:p>
            <a:pPr algn="l"/>
            <a:r>
              <a:rPr lang="en-US" sz="2400" b="0" i="0" u="none" strike="noStrike" baseline="0" dirty="0">
                <a:solidFill>
                  <a:srgbClr val="000000"/>
                </a:solidFill>
                <a:latin typeface="+mj-lt"/>
              </a:rPr>
              <a:t>To identify potential biomarkers that are relevant to antitumor immune responses, clinical trials are being designed to obtain tumor tissues to gain a better understanding of the tumor microenvironment and of immunological changes that occur over time,</a:t>
            </a:r>
          </a:p>
          <a:p>
            <a:pPr algn="l"/>
            <a:r>
              <a:rPr lang="en-US" sz="2400" dirty="0">
                <a:latin typeface="+mj-lt"/>
              </a:rPr>
              <a:t>Immune checkpoint therapy has resulted in durable clinical responses, but in only a fraction of patients. On the basis of the encouraging results with monotherapy, combination treatment strategies are being explored extensively.</a:t>
            </a:r>
          </a:p>
        </p:txBody>
      </p:sp>
      <p:pic>
        <p:nvPicPr>
          <p:cNvPr id="5" name="Picture 4">
            <a:extLst>
              <a:ext uri="{FF2B5EF4-FFF2-40B4-BE49-F238E27FC236}">
                <a16:creationId xmlns:a16="http://schemas.microsoft.com/office/drawing/2014/main" id="{3A4330CC-4465-4F7B-9AD7-4D6316D12A6C}"/>
              </a:ext>
            </a:extLst>
          </p:cNvPr>
          <p:cNvPicPr>
            <a:picLocks noChangeAspect="1"/>
          </p:cNvPicPr>
          <p:nvPr/>
        </p:nvPicPr>
        <p:blipFill>
          <a:blip r:embed="rId2"/>
          <a:stretch>
            <a:fillRect/>
          </a:stretch>
        </p:blipFill>
        <p:spPr>
          <a:xfrm>
            <a:off x="2393576" y="3635252"/>
            <a:ext cx="7825850" cy="3222748"/>
          </a:xfrm>
          <a:prstGeom prst="rect">
            <a:avLst/>
          </a:prstGeom>
        </p:spPr>
      </p:pic>
    </p:spTree>
    <p:extLst>
      <p:ext uri="{BB962C8B-B14F-4D97-AF65-F5344CB8AC3E}">
        <p14:creationId xmlns:p14="http://schemas.microsoft.com/office/powerpoint/2010/main" val="25769961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5102343-924F-44E7-8AD9-9C4843F3E286}"/>
              </a:ext>
            </a:extLst>
          </p:cNvPr>
          <p:cNvSpPr>
            <a:spLocks noGrp="1"/>
          </p:cNvSpPr>
          <p:nvPr>
            <p:ph idx="1"/>
          </p:nvPr>
        </p:nvSpPr>
        <p:spPr>
          <a:xfrm>
            <a:off x="1234910" y="1023577"/>
            <a:ext cx="10558021" cy="4810845"/>
          </a:xfrm>
        </p:spPr>
        <p:txBody>
          <a:bodyPr>
            <a:normAutofit/>
          </a:bodyPr>
          <a:lstStyle/>
          <a:p>
            <a:pPr marL="0" indent="0">
              <a:buNone/>
            </a:pPr>
            <a:r>
              <a:rPr lang="en-US" sz="3200" dirty="0">
                <a:latin typeface="+mn-lt"/>
              </a:rPr>
              <a:t>Future reading:</a:t>
            </a:r>
          </a:p>
          <a:p>
            <a:pPr marL="0" indent="0">
              <a:buNone/>
            </a:pPr>
            <a:endParaRPr lang="en-US" sz="3200" dirty="0"/>
          </a:p>
          <a:p>
            <a:pPr marL="0" indent="0">
              <a:buNone/>
            </a:pPr>
            <a:endParaRPr lang="en-US" sz="3200" dirty="0">
              <a:latin typeface="+mn-lt"/>
            </a:endParaRPr>
          </a:p>
          <a:p>
            <a:r>
              <a:rPr lang="en-US" b="1" dirty="0">
                <a:effectLst/>
                <a:latin typeface="var(--_99wljgj)"/>
              </a:rPr>
              <a:t>Clinical Immunology: Principles and Practice 5</a:t>
            </a:r>
            <a:r>
              <a:rPr lang="en-US" b="0" i="0" dirty="0">
                <a:solidFill>
                  <a:srgbClr val="000000"/>
                </a:solidFill>
                <a:effectLst/>
                <a:latin typeface="Nexus Sans Pro"/>
              </a:rPr>
              <a:t>th Edition, 2019,</a:t>
            </a:r>
            <a:r>
              <a:rPr lang="en-US" b="0" i="0" dirty="0">
                <a:solidFill>
                  <a:srgbClr val="000000"/>
                </a:solidFill>
                <a:effectLst/>
                <a:latin typeface="inherit"/>
              </a:rPr>
              <a:t> Robert R. Rich, Thomas A. Fleisher, William T. Shearer, Harry W. Schroeder Jr., Anthony J. Frew, Cornelia M. </a:t>
            </a:r>
            <a:r>
              <a:rPr lang="en-US" b="0" i="0" dirty="0" err="1">
                <a:solidFill>
                  <a:srgbClr val="000000"/>
                </a:solidFill>
                <a:effectLst/>
                <a:latin typeface="inherit"/>
              </a:rPr>
              <a:t>Weyand</a:t>
            </a:r>
            <a:r>
              <a:rPr lang="en-US" b="0" i="0" dirty="0">
                <a:solidFill>
                  <a:srgbClr val="000000"/>
                </a:solidFill>
                <a:effectLst/>
                <a:latin typeface="inherit"/>
              </a:rPr>
              <a:t> </a:t>
            </a:r>
            <a:r>
              <a:rPr lang="en-US" b="0" i="0" dirty="0">
                <a:solidFill>
                  <a:srgbClr val="000000"/>
                </a:solidFill>
                <a:effectLst/>
                <a:latin typeface="Nexus Sans Pro"/>
              </a:rPr>
              <a:t>ISBN: 978-0-7020-6896-6, </a:t>
            </a:r>
            <a:r>
              <a:rPr lang="en-US" b="1" i="0" dirty="0">
                <a:solidFill>
                  <a:srgbClr val="000000"/>
                </a:solidFill>
                <a:effectLst/>
                <a:latin typeface="Nexus Sans Pro"/>
              </a:rPr>
              <a:t>Chapter 77</a:t>
            </a:r>
          </a:p>
          <a:p>
            <a:endParaRPr lang="en-US" sz="3200" dirty="0">
              <a:latin typeface="+mj-lt"/>
            </a:endParaRPr>
          </a:p>
        </p:txBody>
      </p:sp>
    </p:spTree>
    <p:extLst>
      <p:ext uri="{BB962C8B-B14F-4D97-AF65-F5344CB8AC3E}">
        <p14:creationId xmlns:p14="http://schemas.microsoft.com/office/powerpoint/2010/main" val="33709246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6A38F1D8-4504-4822-A40E-C6DE7462E1EF}"/>
              </a:ext>
            </a:extLst>
          </p:cNvPr>
          <p:cNvSpPr txBox="1"/>
          <p:nvPr/>
        </p:nvSpPr>
        <p:spPr>
          <a:xfrm>
            <a:off x="549112" y="523312"/>
            <a:ext cx="6094428" cy="584775"/>
          </a:xfrm>
          <a:prstGeom prst="rect">
            <a:avLst/>
          </a:prstGeom>
          <a:noFill/>
        </p:spPr>
        <p:txBody>
          <a:bodyPr wrap="square">
            <a:spAutoFit/>
          </a:bodyPr>
          <a:lstStyle/>
          <a:p>
            <a:pPr marL="0" marR="0" algn="just">
              <a:spcBef>
                <a:spcPts val="0"/>
              </a:spcBef>
              <a:spcAft>
                <a:spcPts val="0"/>
              </a:spcAft>
            </a:pPr>
            <a:r>
              <a:rPr lang="sr-Cyrl-CS" sz="2400" b="1" dirty="0">
                <a:effectLst/>
                <a:ea typeface="Times New Roman" panose="02020603050405020304" pitchFamily="18" charset="0"/>
              </a:rPr>
              <a:t>LITERATURE:</a:t>
            </a:r>
            <a:endParaRPr lang="en-US" b="1" dirty="0">
              <a:effectLst/>
              <a:ea typeface="Times New Roman" panose="02020603050405020304" pitchFamily="18" charset="0"/>
            </a:endParaRPr>
          </a:p>
          <a:p>
            <a:pPr marL="0" marR="0">
              <a:spcBef>
                <a:spcPts val="0"/>
              </a:spcBef>
              <a:spcAft>
                <a:spcPts val="0"/>
              </a:spcAft>
            </a:pPr>
            <a:r>
              <a:rPr lang="sr-Cyrl-CS" sz="800" b="1" u="none" strike="noStrike" dirty="0">
                <a:effectLst/>
                <a:ea typeface="Times New Roman" panose="02020603050405020304" pitchFamily="18" charset="0"/>
              </a:rPr>
              <a:t> </a:t>
            </a:r>
            <a:endParaRPr lang="en-US" b="1" dirty="0">
              <a:effectLst/>
              <a:ea typeface="Times New Roman" panose="02020603050405020304" pitchFamily="18" charset="0"/>
            </a:endParaRPr>
          </a:p>
        </p:txBody>
      </p:sp>
      <p:graphicFrame>
        <p:nvGraphicFramePr>
          <p:cNvPr id="2" name="Table 1">
            <a:extLst>
              <a:ext uri="{FF2B5EF4-FFF2-40B4-BE49-F238E27FC236}">
                <a16:creationId xmlns:a16="http://schemas.microsoft.com/office/drawing/2014/main" id="{8C39E073-895B-4837-9070-952685D4B81C}"/>
              </a:ext>
            </a:extLst>
          </p:cNvPr>
          <p:cNvGraphicFramePr>
            <a:graphicFrameLocks noGrp="1"/>
          </p:cNvGraphicFramePr>
          <p:nvPr>
            <p:extLst>
              <p:ext uri="{D42A27DB-BD31-4B8C-83A1-F6EECF244321}">
                <p14:modId xmlns:p14="http://schemas.microsoft.com/office/powerpoint/2010/main" val="3481643786"/>
              </p:ext>
            </p:extLst>
          </p:nvPr>
        </p:nvGraphicFramePr>
        <p:xfrm>
          <a:off x="757517" y="2151697"/>
          <a:ext cx="10515600" cy="2554605"/>
        </p:xfrm>
        <a:graphic>
          <a:graphicData uri="http://schemas.openxmlformats.org/drawingml/2006/table">
            <a:tbl>
              <a:tblPr firstRow="1" firstCol="1" lastRow="1" lastCol="1" bandRow="1" bandCol="1"/>
              <a:tblGrid>
                <a:gridCol w="3537448">
                  <a:extLst>
                    <a:ext uri="{9D8B030D-6E8A-4147-A177-3AD203B41FA5}">
                      <a16:colId xmlns:a16="http://schemas.microsoft.com/office/drawing/2014/main" val="11551665"/>
                    </a:ext>
                  </a:extLst>
                </a:gridCol>
                <a:gridCol w="2946471">
                  <a:extLst>
                    <a:ext uri="{9D8B030D-6E8A-4147-A177-3AD203B41FA5}">
                      <a16:colId xmlns:a16="http://schemas.microsoft.com/office/drawing/2014/main" val="2096404780"/>
                    </a:ext>
                  </a:extLst>
                </a:gridCol>
                <a:gridCol w="2382835">
                  <a:extLst>
                    <a:ext uri="{9D8B030D-6E8A-4147-A177-3AD203B41FA5}">
                      <a16:colId xmlns:a16="http://schemas.microsoft.com/office/drawing/2014/main" val="2386628124"/>
                    </a:ext>
                  </a:extLst>
                </a:gridCol>
                <a:gridCol w="1648846">
                  <a:extLst>
                    <a:ext uri="{9D8B030D-6E8A-4147-A177-3AD203B41FA5}">
                      <a16:colId xmlns:a16="http://schemas.microsoft.com/office/drawing/2014/main" val="2210568632"/>
                    </a:ext>
                  </a:extLst>
                </a:gridCol>
              </a:tblGrid>
              <a:tr h="360045">
                <a:tc>
                  <a:txBody>
                    <a:bodyPr/>
                    <a:lstStyle/>
                    <a:p>
                      <a:pPr marL="0" marR="0" algn="ctr">
                        <a:spcBef>
                          <a:spcPts val="0"/>
                        </a:spcBef>
                        <a:spcAft>
                          <a:spcPts val="0"/>
                        </a:spcAft>
                      </a:pPr>
                      <a:r>
                        <a:rPr lang="sr-Cyrl-CS" sz="1800" b="1">
                          <a:solidFill>
                            <a:srgbClr val="000000"/>
                          </a:solidFill>
                          <a:effectLst/>
                          <a:latin typeface="+mn-lt"/>
                          <a:ea typeface="Times New Roman" panose="02020603050405020304" pitchFamily="18" charset="0"/>
                        </a:rPr>
                        <a:t>the name of the textbook</a:t>
                      </a:r>
                      <a:endParaRPr lang="en-US" sz="280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sr-Cyrl-CS" sz="1800" b="1">
                          <a:solidFill>
                            <a:srgbClr val="000000"/>
                          </a:solidFill>
                          <a:effectLst/>
                          <a:latin typeface="+mn-lt"/>
                          <a:ea typeface="Times New Roman" panose="02020603050405020304" pitchFamily="18" charset="0"/>
                        </a:rPr>
                        <a:t>authors</a:t>
                      </a:r>
                      <a:endParaRPr lang="en-US" sz="280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sr-Cyrl-CS" sz="1800" b="1">
                          <a:solidFill>
                            <a:srgbClr val="000000"/>
                          </a:solidFill>
                          <a:effectLst/>
                          <a:latin typeface="+mn-lt"/>
                          <a:ea typeface="Times New Roman" panose="02020603050405020304" pitchFamily="18" charset="0"/>
                        </a:rPr>
                        <a:t>publisher</a:t>
                      </a:r>
                      <a:endParaRPr lang="en-US" sz="280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sr-Cyrl-CS" sz="1800" b="1">
                          <a:solidFill>
                            <a:srgbClr val="000000"/>
                          </a:solidFill>
                          <a:effectLst/>
                          <a:latin typeface="+mn-lt"/>
                          <a:ea typeface="Times New Roman" panose="02020603050405020304" pitchFamily="18" charset="0"/>
                        </a:rPr>
                        <a:t>the library</a:t>
                      </a:r>
                      <a:endParaRPr lang="en-US" sz="280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66113129"/>
                  </a:ext>
                </a:extLst>
              </a:tr>
              <a:tr h="360045">
                <a:tc>
                  <a:txBody>
                    <a:bodyPr/>
                    <a:lstStyle/>
                    <a:p>
                      <a:pPr marL="0" marR="0" algn="l">
                        <a:spcBef>
                          <a:spcPts val="0"/>
                        </a:spcBef>
                        <a:spcAft>
                          <a:spcPts val="0"/>
                        </a:spcAft>
                      </a:pPr>
                      <a:r>
                        <a:rPr lang="en-US" sz="1800">
                          <a:effectLst/>
                          <a:latin typeface="+mn-lt"/>
                          <a:ea typeface="Times New Roman" panose="02020603050405020304" pitchFamily="18" charset="0"/>
                        </a:rPr>
                        <a:t>Steven A. Rosenberg, John Rosenberg. </a:t>
                      </a:r>
                      <a:r>
                        <a:rPr lang="fr-FR" sz="1800">
                          <a:effectLst/>
                          <a:latin typeface="+mn-lt"/>
                          <a:ea typeface="Times New Roman" panose="02020603050405020304" pitchFamily="18" charset="0"/>
                        </a:rPr>
                        <a:t>Principles and Practice of the Biologic Therapy of Cancer 3rd Edition</a:t>
                      </a:r>
                      <a:endParaRPr lang="en-US" sz="280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en-US" sz="1800">
                          <a:effectLst/>
                          <a:latin typeface="+mn-lt"/>
                          <a:ea typeface="Times New Roman" panose="02020603050405020304" pitchFamily="18" charset="0"/>
                        </a:rPr>
                        <a:t>Steven A. Rosenberg, John Rosenberg</a:t>
                      </a:r>
                      <a:endParaRPr lang="en-US" sz="280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fr-FR" sz="1800">
                          <a:effectLst/>
                          <a:latin typeface="+mn-lt"/>
                          <a:ea typeface="Times New Roman" panose="02020603050405020304" pitchFamily="18" charset="0"/>
                        </a:rPr>
                        <a:t>Lippincott Williams &amp; Wilkins, 2000</a:t>
                      </a:r>
                      <a:endParaRPr lang="en-US" sz="280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sr-Cyrl-CS" sz="1800">
                          <a:solidFill>
                            <a:srgbClr val="000000"/>
                          </a:solidFill>
                          <a:effectLst/>
                          <a:latin typeface="+mn-lt"/>
                          <a:ea typeface="Times New Roman" panose="02020603050405020304" pitchFamily="18" charset="0"/>
                        </a:rPr>
                        <a:t>Has</a:t>
                      </a:r>
                      <a:endParaRPr lang="en-US" sz="280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5305502"/>
                  </a:ext>
                </a:extLst>
              </a:tr>
              <a:tr h="360045">
                <a:tc>
                  <a:txBody>
                    <a:bodyPr/>
                    <a:lstStyle/>
                    <a:p>
                      <a:pPr marL="0" marR="0" algn="l">
                        <a:spcBef>
                          <a:spcPts val="0"/>
                        </a:spcBef>
                        <a:spcAft>
                          <a:spcPts val="0"/>
                        </a:spcAft>
                      </a:pPr>
                      <a:r>
                        <a:rPr lang="fr-FR" sz="1800">
                          <a:effectLst/>
                          <a:latin typeface="+mn-lt"/>
                          <a:ea typeface="Times New Roman" panose="02020603050405020304" pitchFamily="18" charset="0"/>
                        </a:rPr>
                        <a:t>Hematopoietic Stem Cell Transplantation and Cellular Therapies for AutoimmuneDiseases, 1st edition</a:t>
                      </a:r>
                      <a:endParaRPr lang="en-US" sz="280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fr-FR" sz="1800">
                          <a:effectLst/>
                          <a:latin typeface="+mn-lt"/>
                          <a:ea typeface="Times New Roman" panose="02020603050405020304" pitchFamily="18" charset="0"/>
                        </a:rPr>
                        <a:t>Richard K. Burt, Dominique Farge, Milton A. Ruiz, Riccardo Saccardi, John A. Snowden</a:t>
                      </a:r>
                      <a:endParaRPr lang="en-US" sz="280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spcBef>
                          <a:spcPts val="0"/>
                        </a:spcBef>
                        <a:spcAft>
                          <a:spcPts val="0"/>
                        </a:spcAft>
                      </a:pPr>
                      <a:r>
                        <a:rPr lang="fr-FR" sz="1800">
                          <a:effectLst/>
                          <a:latin typeface="+mn-lt"/>
                          <a:ea typeface="Times New Roman" panose="02020603050405020304" pitchFamily="18" charset="0"/>
                        </a:rPr>
                        <a:t>CRC Press, 2021</a:t>
                      </a:r>
                      <a:endParaRPr lang="en-US" sz="280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fr-FR" sz="1800" dirty="0">
                          <a:solidFill>
                            <a:srgbClr val="000000"/>
                          </a:solidFill>
                          <a:effectLst/>
                          <a:latin typeface="+mn-lt"/>
                          <a:ea typeface="Times New Roman" panose="02020603050405020304" pitchFamily="18" charset="0"/>
                        </a:rPr>
                        <a:t>Has</a:t>
                      </a:r>
                      <a:endParaRPr lang="en-US" sz="2800" dirty="0">
                        <a:effectLst/>
                        <a:latin typeface="+mn-lt"/>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08051489"/>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90C19B-9B03-4232-AF46-698728F8DBFE}"/>
              </a:ext>
            </a:extLst>
          </p:cNvPr>
          <p:cNvSpPr>
            <a:spLocks noGrp="1"/>
          </p:cNvSpPr>
          <p:nvPr>
            <p:ph type="ctrTitle"/>
          </p:nvPr>
        </p:nvSpPr>
        <p:spPr>
          <a:xfrm>
            <a:off x="1524000" y="1923641"/>
            <a:ext cx="9144000" cy="2387600"/>
          </a:xfrm>
        </p:spPr>
        <p:txBody>
          <a:bodyPr>
            <a:normAutofit/>
          </a:bodyPr>
          <a:lstStyle/>
          <a:p>
            <a:r>
              <a:rPr lang="en-US" sz="4800" b="1" dirty="0">
                <a:latin typeface="+mn-lt"/>
              </a:rPr>
              <a:t>Biological Therapy</a:t>
            </a:r>
          </a:p>
        </p:txBody>
      </p:sp>
      <p:sp>
        <p:nvSpPr>
          <p:cNvPr id="3" name="Subtitle 2">
            <a:extLst>
              <a:ext uri="{FF2B5EF4-FFF2-40B4-BE49-F238E27FC236}">
                <a16:creationId xmlns:a16="http://schemas.microsoft.com/office/drawing/2014/main" id="{F20BF510-F62E-48EC-9DC5-469F41A9EC67}"/>
              </a:ext>
            </a:extLst>
          </p:cNvPr>
          <p:cNvSpPr>
            <a:spLocks noGrp="1"/>
          </p:cNvSpPr>
          <p:nvPr>
            <p:ph type="subTitle" idx="1"/>
          </p:nvPr>
        </p:nvSpPr>
        <p:spPr>
          <a:xfrm>
            <a:off x="1354317" y="660401"/>
            <a:ext cx="9144000" cy="1655762"/>
          </a:xfrm>
        </p:spPr>
        <p:txBody>
          <a:bodyPr>
            <a:normAutofit/>
          </a:bodyPr>
          <a:lstStyle/>
          <a:p>
            <a:r>
              <a:rPr lang="en-US" sz="3200" b="1" dirty="0">
                <a:effectLst/>
                <a:ea typeface="Times New Roman" panose="02020603050405020304" pitchFamily="18" charset="0"/>
              </a:rPr>
              <a:t>TEACHING UNIT 1 (FIRST WEEK)</a:t>
            </a:r>
            <a:endParaRPr lang="en-US" sz="4000" b="1" dirty="0"/>
          </a:p>
        </p:txBody>
      </p:sp>
    </p:spTree>
    <p:extLst>
      <p:ext uri="{BB962C8B-B14F-4D97-AF65-F5344CB8AC3E}">
        <p14:creationId xmlns:p14="http://schemas.microsoft.com/office/powerpoint/2010/main" val="9522564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7175EB-1F98-4D72-99D1-4CB764A51BFC}"/>
              </a:ext>
            </a:extLst>
          </p:cNvPr>
          <p:cNvSpPr>
            <a:spLocks noGrp="1"/>
          </p:cNvSpPr>
          <p:nvPr>
            <p:ph type="title"/>
          </p:nvPr>
        </p:nvSpPr>
        <p:spPr/>
        <p:txBody>
          <a:bodyPr>
            <a:normAutofit/>
          </a:bodyPr>
          <a:lstStyle/>
          <a:p>
            <a:pPr algn="ctr"/>
            <a:r>
              <a:rPr lang="en-US" sz="4000" dirty="0">
                <a:latin typeface="+mn-lt"/>
              </a:rPr>
              <a:t>Biological Therapy - </a:t>
            </a:r>
            <a:r>
              <a:rPr lang="en-US" sz="4000" dirty="0" err="1">
                <a:latin typeface="+mn-lt"/>
              </a:rPr>
              <a:t>Immmunotherapy</a:t>
            </a:r>
            <a:endParaRPr lang="en-US" sz="4000" dirty="0">
              <a:latin typeface="+mn-lt"/>
            </a:endParaRPr>
          </a:p>
        </p:txBody>
      </p:sp>
      <p:sp>
        <p:nvSpPr>
          <p:cNvPr id="3" name="Content Placeholder 2">
            <a:extLst>
              <a:ext uri="{FF2B5EF4-FFF2-40B4-BE49-F238E27FC236}">
                <a16:creationId xmlns:a16="http://schemas.microsoft.com/office/drawing/2014/main" id="{35102343-924F-44E7-8AD9-9C4843F3E286}"/>
              </a:ext>
            </a:extLst>
          </p:cNvPr>
          <p:cNvSpPr>
            <a:spLocks noGrp="1"/>
          </p:cNvSpPr>
          <p:nvPr>
            <p:ph idx="1"/>
          </p:nvPr>
        </p:nvSpPr>
        <p:spPr/>
        <p:txBody>
          <a:bodyPr>
            <a:normAutofit fontScale="85000" lnSpcReduction="10000"/>
          </a:bodyPr>
          <a:lstStyle/>
          <a:p>
            <a:r>
              <a:rPr lang="en-US" b="1" dirty="0">
                <a:latin typeface="+mj-lt"/>
              </a:rPr>
              <a:t>Immunotherapy: </a:t>
            </a:r>
            <a:r>
              <a:rPr lang="en-US" dirty="0">
                <a:latin typeface="+mj-lt"/>
              </a:rPr>
              <a:t>Treatment to stimulate or restore the ability of the immune system to fight infection and disease. </a:t>
            </a:r>
            <a:r>
              <a:rPr lang="en-US" b="1" dirty="0">
                <a:latin typeface="+mj-lt"/>
              </a:rPr>
              <a:t>Biological therapy </a:t>
            </a:r>
            <a:r>
              <a:rPr lang="en-US" dirty="0">
                <a:latin typeface="+mj-lt"/>
              </a:rPr>
              <a:t>is thus any form of treatment that uses the body's natural abilities that constitute the immune system to fight infection and disease or to protect the body from some of the side effects of treatment.</a:t>
            </a:r>
          </a:p>
          <a:p>
            <a:r>
              <a:rPr lang="en-US" b="1" dirty="0">
                <a:latin typeface="+mj-lt"/>
              </a:rPr>
              <a:t>Immunotherapy (also called biological therapy or biotherapy) </a:t>
            </a:r>
            <a:r>
              <a:rPr lang="en-US" dirty="0">
                <a:latin typeface="+mj-lt"/>
              </a:rPr>
              <a:t>often employs substances called </a:t>
            </a:r>
            <a:r>
              <a:rPr lang="en-US" b="1" dirty="0">
                <a:latin typeface="+mj-lt"/>
              </a:rPr>
              <a:t>biological response modifiers (BRMs</a:t>
            </a:r>
            <a:r>
              <a:rPr lang="en-US" dirty="0">
                <a:latin typeface="+mj-lt"/>
              </a:rPr>
              <a:t>). The body normally produces low levels of BRMs in response to infection and disease. </a:t>
            </a:r>
          </a:p>
          <a:p>
            <a:r>
              <a:rPr lang="en-US" dirty="0">
                <a:latin typeface="+mj-lt"/>
              </a:rPr>
              <a:t>Using modern laboratory techniques, scientists can produce BRMs in large amounts for use in the treatment of </a:t>
            </a:r>
            <a:r>
              <a:rPr lang="en-US" b="1" dirty="0">
                <a:latin typeface="+mj-lt"/>
              </a:rPr>
              <a:t>cancer</a:t>
            </a:r>
            <a:r>
              <a:rPr lang="en-US" dirty="0">
                <a:latin typeface="+mj-lt"/>
              </a:rPr>
              <a:t> and other diseases, such as rheumatoid arthritis and Crohn's disease.</a:t>
            </a:r>
          </a:p>
          <a:p>
            <a:r>
              <a:rPr lang="en-US" dirty="0">
                <a:latin typeface="+mj-lt"/>
              </a:rPr>
              <a:t>Biological therapy may also target specific molecules on cancer cells to destroy the cells, or it may target proteins that facilitate the growth of cancer cells.</a:t>
            </a:r>
          </a:p>
        </p:txBody>
      </p:sp>
    </p:spTree>
    <p:extLst>
      <p:ext uri="{BB962C8B-B14F-4D97-AF65-F5344CB8AC3E}">
        <p14:creationId xmlns:p14="http://schemas.microsoft.com/office/powerpoint/2010/main" val="42189257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7175EB-1F98-4D72-99D1-4CB764A51BFC}"/>
              </a:ext>
            </a:extLst>
          </p:cNvPr>
          <p:cNvSpPr>
            <a:spLocks noGrp="1"/>
          </p:cNvSpPr>
          <p:nvPr>
            <p:ph type="title"/>
          </p:nvPr>
        </p:nvSpPr>
        <p:spPr/>
        <p:txBody>
          <a:bodyPr>
            <a:normAutofit/>
          </a:bodyPr>
          <a:lstStyle/>
          <a:p>
            <a:pPr algn="ctr"/>
            <a:r>
              <a:rPr lang="en-US" sz="4000" dirty="0" err="1">
                <a:latin typeface="+mn-lt"/>
              </a:rPr>
              <a:t>Immmunotherapy</a:t>
            </a:r>
            <a:r>
              <a:rPr lang="en-US" sz="4000" dirty="0">
                <a:latin typeface="+mn-lt"/>
              </a:rPr>
              <a:t> -History</a:t>
            </a:r>
          </a:p>
        </p:txBody>
      </p:sp>
      <p:sp>
        <p:nvSpPr>
          <p:cNvPr id="6" name="Content Placeholder 2">
            <a:extLst>
              <a:ext uri="{FF2B5EF4-FFF2-40B4-BE49-F238E27FC236}">
                <a16:creationId xmlns:a16="http://schemas.microsoft.com/office/drawing/2014/main" id="{35102343-924F-44E7-8AD9-9C4843F3E286}"/>
              </a:ext>
            </a:extLst>
          </p:cNvPr>
          <p:cNvSpPr>
            <a:spLocks noGrp="1"/>
          </p:cNvSpPr>
          <p:nvPr/>
        </p:nvSpPr>
        <p:spPr>
          <a:xfrm>
            <a:off x="838200" y="2141537"/>
            <a:ext cx="10515600" cy="4351338"/>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mj-lt"/>
              </a:rPr>
              <a:t>The ability of the immune system to recognize and eradicate cancer was first postulated in the 19th century; however, proof of principle remained elusive until later. </a:t>
            </a:r>
          </a:p>
          <a:p>
            <a:r>
              <a:rPr lang="en-US" dirty="0">
                <a:latin typeface="+mj-lt"/>
              </a:rPr>
              <a:t>It was noted that some patients with sarcoma underwent spontaneous regression of their tumors upon incidental development of a skin infection with </a:t>
            </a:r>
            <a:r>
              <a:rPr lang="en-US" i="1" dirty="0">
                <a:latin typeface="+mj-lt"/>
              </a:rPr>
              <a:t>Streptococcus pyogenes, </a:t>
            </a:r>
            <a:r>
              <a:rPr lang="en-US" dirty="0">
                <a:latin typeface="+mj-lt"/>
              </a:rPr>
              <a:t>which was conjectured to elicit an immune response against the infection as well as against cancer cells.</a:t>
            </a:r>
          </a:p>
          <a:p>
            <a:r>
              <a:rPr lang="en-US" dirty="0">
                <a:latin typeface="+mj-lt"/>
              </a:rPr>
              <a:t>After this observation, a mixture of heat-killed </a:t>
            </a:r>
            <a:r>
              <a:rPr lang="en-US" i="1" dirty="0">
                <a:latin typeface="+mj-lt"/>
              </a:rPr>
              <a:t>S. pyo</a:t>
            </a:r>
            <a:r>
              <a:rPr lang="en-US" dirty="0">
                <a:latin typeface="+mj-lt"/>
              </a:rPr>
              <a:t>genes and </a:t>
            </a:r>
            <a:r>
              <a:rPr lang="en-US" i="1" dirty="0">
                <a:latin typeface="+mj-lt"/>
              </a:rPr>
              <a:t>Serratia marcescens </a:t>
            </a:r>
            <a:r>
              <a:rPr lang="en-US" dirty="0">
                <a:latin typeface="+mj-lt"/>
              </a:rPr>
              <a:t>(Coley’s toxin) was used to treat patients with sarcoma, which resulted in complete tumor regression in some patients.</a:t>
            </a:r>
          </a:p>
          <a:p>
            <a:r>
              <a:rPr lang="en-US" dirty="0">
                <a:latin typeface="+mj-lt"/>
              </a:rPr>
              <a:t>These early studies with Coley’s toxin prompted many clinical trials aimed at stimulating the immune response to eradicate cancer, including the use of </a:t>
            </a:r>
            <a:r>
              <a:rPr lang="en-US" i="1" dirty="0" err="1">
                <a:latin typeface="+mj-lt"/>
              </a:rPr>
              <a:t>Bacille</a:t>
            </a:r>
            <a:r>
              <a:rPr lang="en-US" i="1" dirty="0">
                <a:latin typeface="+mj-lt"/>
              </a:rPr>
              <a:t> Calmette-</a:t>
            </a:r>
            <a:r>
              <a:rPr lang="en-US" i="1" dirty="0" err="1">
                <a:latin typeface="+mj-lt"/>
              </a:rPr>
              <a:t>Guérin</a:t>
            </a:r>
            <a:r>
              <a:rPr lang="en-US" i="1" dirty="0">
                <a:latin typeface="+mj-lt"/>
              </a:rPr>
              <a:t> </a:t>
            </a:r>
            <a:r>
              <a:rPr lang="en-US" dirty="0">
                <a:latin typeface="+mj-lt"/>
              </a:rPr>
              <a:t>(BCG) as a treatment for superficial bladder cancer.</a:t>
            </a:r>
          </a:p>
          <a:p>
            <a:r>
              <a:rPr lang="en-US" dirty="0">
                <a:latin typeface="+mj-lt"/>
              </a:rPr>
              <a:t>However, incomplete understanding of the mechanistic details of immune responses led to failure of many early clinical trials</a:t>
            </a:r>
          </a:p>
        </p:txBody>
      </p:sp>
    </p:spTree>
    <p:extLst>
      <p:ext uri="{BB962C8B-B14F-4D97-AF65-F5344CB8AC3E}">
        <p14:creationId xmlns:p14="http://schemas.microsoft.com/office/powerpoint/2010/main" val="39948131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7175EB-1F98-4D72-99D1-4CB764A51BFC}"/>
              </a:ext>
            </a:extLst>
          </p:cNvPr>
          <p:cNvSpPr>
            <a:spLocks noGrp="1"/>
          </p:cNvSpPr>
          <p:nvPr>
            <p:ph type="title"/>
          </p:nvPr>
        </p:nvSpPr>
        <p:spPr/>
        <p:txBody>
          <a:bodyPr>
            <a:normAutofit/>
          </a:bodyPr>
          <a:lstStyle/>
          <a:p>
            <a:pPr algn="ctr"/>
            <a:r>
              <a:rPr lang="en-US" sz="4000" dirty="0">
                <a:latin typeface="+mn-lt"/>
              </a:rPr>
              <a:t>Cancer Immunosurveillance </a:t>
            </a:r>
          </a:p>
        </p:txBody>
      </p:sp>
      <p:sp>
        <p:nvSpPr>
          <p:cNvPr id="6" name="Content Placeholder 2">
            <a:extLst>
              <a:ext uri="{FF2B5EF4-FFF2-40B4-BE49-F238E27FC236}">
                <a16:creationId xmlns:a16="http://schemas.microsoft.com/office/drawing/2014/main" id="{35102343-924F-44E7-8AD9-9C4843F3E286}"/>
              </a:ext>
            </a:extLst>
          </p:cNvPr>
          <p:cNvSpPr>
            <a:spLocks noGrp="1"/>
          </p:cNvSpPr>
          <p:nvPr/>
        </p:nvSpPr>
        <p:spPr>
          <a:xfrm>
            <a:off x="838199" y="1846729"/>
            <a:ext cx="10780059" cy="4646146"/>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2000" b="0" i="0" u="none" strike="noStrike" baseline="0" dirty="0"/>
              <a:t>Cancer immunosurveillance relies on immune cells, including T cells, which can recognize antigens, including mutated proteins that generate novel antigens. </a:t>
            </a:r>
          </a:p>
          <a:p>
            <a:pPr algn="l"/>
            <a:r>
              <a:rPr lang="en-US" sz="2000" b="0" i="0" u="none" strike="noStrike" baseline="0" dirty="0"/>
              <a:t>T cells recognize these antigens when they are bound to self-MHC molecules.</a:t>
            </a:r>
          </a:p>
          <a:p>
            <a:pPr algn="l"/>
            <a:r>
              <a:rPr lang="en-US" sz="2000" dirty="0">
                <a:solidFill>
                  <a:srgbClr val="000000"/>
                </a:solidFill>
              </a:rPr>
              <a:t>I</a:t>
            </a:r>
            <a:r>
              <a:rPr lang="en-US" sz="2000" b="0" i="0" u="none" strike="noStrike" baseline="0" dirty="0">
                <a:solidFill>
                  <a:srgbClr val="000000"/>
                </a:solidFill>
              </a:rPr>
              <a:t>mmune system controls both the tumor quality (immunogenicity) and the quantity (tumor load), thus eliminating tumors and sculpting the immunogenic phenotypes of tumors in immunocompetent hosts. </a:t>
            </a:r>
          </a:p>
          <a:p>
            <a:pPr algn="l"/>
            <a:r>
              <a:rPr lang="en-US" sz="2000" b="0" i="0" u="none" strike="noStrike" baseline="0" dirty="0">
                <a:solidFill>
                  <a:srgbClr val="000000"/>
                </a:solidFill>
              </a:rPr>
              <a:t>The interaction between the host immune system and the tumor cells has been proposed in three phases, including elimination, equilibrium, and escape (the three E’s). </a:t>
            </a:r>
          </a:p>
          <a:p>
            <a:pPr algn="l"/>
            <a:r>
              <a:rPr lang="en-US" sz="2000" b="0" i="0" u="none" strike="noStrike" baseline="0" dirty="0">
                <a:solidFill>
                  <a:srgbClr val="000000"/>
                </a:solidFill>
              </a:rPr>
              <a:t>In the </a:t>
            </a:r>
            <a:r>
              <a:rPr lang="en-US" sz="2000" b="1" i="1" u="none" strike="noStrike" baseline="0" dirty="0">
                <a:solidFill>
                  <a:srgbClr val="000000"/>
                </a:solidFill>
              </a:rPr>
              <a:t>elimination phase</a:t>
            </a:r>
            <a:r>
              <a:rPr lang="en-US" sz="2000" b="0" i="1" u="none" strike="noStrike" baseline="0" dirty="0">
                <a:solidFill>
                  <a:srgbClr val="000000"/>
                </a:solidFill>
              </a:rPr>
              <a:t>, </a:t>
            </a:r>
            <a:r>
              <a:rPr lang="en-US" sz="2000" b="0" i="0" u="none" strike="noStrike" baseline="0" dirty="0">
                <a:solidFill>
                  <a:srgbClr val="000000"/>
                </a:solidFill>
              </a:rPr>
              <a:t>cancer cells are detected and destroyed by the adaptive and innate arms of the immune system before becoming clinically apparent.</a:t>
            </a:r>
          </a:p>
          <a:p>
            <a:pPr algn="l"/>
            <a:r>
              <a:rPr lang="en-US" sz="2000" b="0" i="0" u="none" strike="noStrike" baseline="0" dirty="0"/>
              <a:t>Cancer cells that evade elimination enter the </a:t>
            </a:r>
            <a:r>
              <a:rPr lang="en-US" sz="2000" b="1" i="1" u="none" strike="noStrike" baseline="0" dirty="0"/>
              <a:t>equilibrium phase, </a:t>
            </a:r>
            <a:r>
              <a:rPr lang="en-US" sz="2000" b="0" i="0" u="none" strike="noStrike" baseline="0" dirty="0"/>
              <a:t>where T cells keep the remaining cancer cells in check without eliminating them. This phase may extend throughout the host’s lifetime.</a:t>
            </a:r>
          </a:p>
          <a:p>
            <a:pPr algn="l"/>
            <a:r>
              <a:rPr lang="en-US" sz="2000" b="0" i="0" u="none" strike="noStrike" baseline="0" dirty="0"/>
              <a:t>The continuous interaction of cancer cells with the immune system may favor the outgrowth of less immunogenic tumors that can escape immune control, termed the </a:t>
            </a:r>
            <a:r>
              <a:rPr lang="en-US" sz="2000" b="1" i="1" u="none" strike="noStrike" baseline="0" dirty="0"/>
              <a:t>escape phase.</a:t>
            </a:r>
            <a:endParaRPr lang="en-US" sz="2000" b="0" i="0" u="none" strike="noStrike" baseline="0" dirty="0">
              <a:solidFill>
                <a:srgbClr val="000000"/>
              </a:solidFill>
            </a:endParaRPr>
          </a:p>
        </p:txBody>
      </p:sp>
    </p:spTree>
    <p:extLst>
      <p:ext uri="{BB962C8B-B14F-4D97-AF65-F5344CB8AC3E}">
        <p14:creationId xmlns:p14="http://schemas.microsoft.com/office/powerpoint/2010/main" val="4075836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7175EB-1F98-4D72-99D1-4CB764A51BFC}"/>
              </a:ext>
            </a:extLst>
          </p:cNvPr>
          <p:cNvSpPr>
            <a:spLocks noGrp="1"/>
          </p:cNvSpPr>
          <p:nvPr>
            <p:ph type="title"/>
          </p:nvPr>
        </p:nvSpPr>
        <p:spPr/>
        <p:txBody>
          <a:bodyPr>
            <a:normAutofit/>
          </a:bodyPr>
          <a:lstStyle/>
          <a:p>
            <a:pPr algn="ctr"/>
            <a:r>
              <a:rPr lang="en-US" sz="4000" dirty="0">
                <a:latin typeface="+mn-lt"/>
              </a:rPr>
              <a:t>Three Phases of Immune Interaction With</a:t>
            </a:r>
            <a:br>
              <a:rPr lang="en-US" sz="4000" dirty="0">
                <a:latin typeface="+mn-lt"/>
              </a:rPr>
            </a:br>
            <a:r>
              <a:rPr lang="en-US" sz="4000" dirty="0">
                <a:latin typeface="+mn-lt"/>
              </a:rPr>
              <a:t>Tumor Cells</a:t>
            </a:r>
          </a:p>
        </p:txBody>
      </p:sp>
      <p:sp>
        <p:nvSpPr>
          <p:cNvPr id="6" name="Content Placeholder 2">
            <a:extLst>
              <a:ext uri="{FF2B5EF4-FFF2-40B4-BE49-F238E27FC236}">
                <a16:creationId xmlns:a16="http://schemas.microsoft.com/office/drawing/2014/main" id="{35102343-924F-44E7-8AD9-9C4843F3E286}"/>
              </a:ext>
            </a:extLst>
          </p:cNvPr>
          <p:cNvSpPr>
            <a:spLocks noGrp="1"/>
          </p:cNvSpPr>
          <p:nvPr/>
        </p:nvSpPr>
        <p:spPr>
          <a:xfrm>
            <a:off x="838199" y="1846729"/>
            <a:ext cx="10780059" cy="4646146"/>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2000" b="0" i="0" u="none" strike="noStrike" baseline="0" dirty="0"/>
              <a:t>Cancer immunosurveillance relies on immune cells, including T cells, which can recognize antigens, including mutated proteins that generate novel antigens. </a:t>
            </a:r>
          </a:p>
          <a:p>
            <a:pPr algn="l"/>
            <a:r>
              <a:rPr lang="en-US" sz="2000" b="0" i="0" u="none" strike="noStrike" baseline="0" dirty="0"/>
              <a:t>T cells recognize these antigens when they are bound to self-MHC molecules.</a:t>
            </a:r>
          </a:p>
          <a:p>
            <a:pPr algn="l"/>
            <a:r>
              <a:rPr lang="en-US" sz="2000" dirty="0">
                <a:solidFill>
                  <a:srgbClr val="000000"/>
                </a:solidFill>
              </a:rPr>
              <a:t>I</a:t>
            </a:r>
            <a:r>
              <a:rPr lang="en-US" sz="2000" b="0" i="0" u="none" strike="noStrike" baseline="0" dirty="0">
                <a:solidFill>
                  <a:srgbClr val="000000"/>
                </a:solidFill>
              </a:rPr>
              <a:t>mmune system controls both the tumor quality (immunogenicity) and the quantity (tumor load), thus eliminating tumors and sculpting the immunogenic phenotypes of tumors in immunocompetent hosts. </a:t>
            </a:r>
          </a:p>
          <a:p>
            <a:pPr algn="l"/>
            <a:r>
              <a:rPr lang="en-US" sz="2000" b="0" i="0" u="none" strike="noStrike" baseline="0" dirty="0">
                <a:solidFill>
                  <a:srgbClr val="000000"/>
                </a:solidFill>
              </a:rPr>
              <a:t>The interaction between the host immune system and the tumor cells has been proposed in three phases, including elimination, equilibrium, and escape (the three E’s). </a:t>
            </a:r>
          </a:p>
          <a:p>
            <a:pPr algn="l"/>
            <a:r>
              <a:rPr lang="en-US" sz="2000" b="0" i="0" u="none" strike="noStrike" baseline="0" dirty="0">
                <a:solidFill>
                  <a:srgbClr val="000000"/>
                </a:solidFill>
              </a:rPr>
              <a:t>In the </a:t>
            </a:r>
            <a:r>
              <a:rPr lang="en-US" sz="2000" b="1" i="1" u="none" strike="noStrike" baseline="0" dirty="0">
                <a:solidFill>
                  <a:srgbClr val="000000"/>
                </a:solidFill>
              </a:rPr>
              <a:t>elimination phase</a:t>
            </a:r>
            <a:r>
              <a:rPr lang="en-US" sz="2000" b="0" i="1" u="none" strike="noStrike" baseline="0" dirty="0">
                <a:solidFill>
                  <a:srgbClr val="000000"/>
                </a:solidFill>
              </a:rPr>
              <a:t>, </a:t>
            </a:r>
            <a:r>
              <a:rPr lang="en-US" sz="2000" b="0" i="0" u="none" strike="noStrike" baseline="0" dirty="0">
                <a:solidFill>
                  <a:srgbClr val="000000"/>
                </a:solidFill>
              </a:rPr>
              <a:t>cancer cells are detected and destroyed by the adaptive and innate arms of the immune system before becoming clinically apparent.</a:t>
            </a:r>
          </a:p>
          <a:p>
            <a:pPr algn="l"/>
            <a:r>
              <a:rPr lang="en-US" sz="2000" b="0" i="0" u="none" strike="noStrike" baseline="0" dirty="0"/>
              <a:t>Cancer cells that evade elimination enter the </a:t>
            </a:r>
            <a:r>
              <a:rPr lang="en-US" sz="2000" b="1" i="1" u="none" strike="noStrike" baseline="0" dirty="0"/>
              <a:t>equilibrium phase, </a:t>
            </a:r>
            <a:r>
              <a:rPr lang="en-US" sz="2000" b="0" i="0" u="none" strike="noStrike" baseline="0" dirty="0"/>
              <a:t>where T cells keep the remaining cancer cells in check without eliminating them. This phase may extend throughout the host’s lifetime.</a:t>
            </a:r>
          </a:p>
          <a:p>
            <a:pPr algn="l"/>
            <a:r>
              <a:rPr lang="en-US" sz="2000" b="0" i="0" u="none" strike="noStrike" baseline="0" dirty="0"/>
              <a:t>The continuous interaction of cancer cells with the immune system may favor the outgrowth of less immunogenic tumors that can escape immune control, termed the </a:t>
            </a:r>
            <a:r>
              <a:rPr lang="en-US" sz="2000" b="1" i="1" u="none" strike="noStrike" baseline="0" dirty="0"/>
              <a:t>escape phase.</a:t>
            </a:r>
            <a:endParaRPr lang="en-US" sz="2000" b="0" i="0" u="none" strike="noStrike" baseline="0" dirty="0">
              <a:solidFill>
                <a:srgbClr val="000000"/>
              </a:solidFill>
            </a:endParaRPr>
          </a:p>
        </p:txBody>
      </p:sp>
    </p:spTree>
    <p:extLst>
      <p:ext uri="{BB962C8B-B14F-4D97-AF65-F5344CB8AC3E}">
        <p14:creationId xmlns:p14="http://schemas.microsoft.com/office/powerpoint/2010/main" val="30218918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7895</TotalTime>
  <Words>4384</Words>
  <Application>Microsoft Office PowerPoint</Application>
  <PresentationFormat>Widescreen</PresentationFormat>
  <Paragraphs>219</Paragraphs>
  <Slides>38</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38</vt:i4>
      </vt:variant>
    </vt:vector>
  </HeadingPairs>
  <TitlesOfParts>
    <vt:vector size="46" baseType="lpstr">
      <vt:lpstr>Arial</vt:lpstr>
      <vt:lpstr>Calibri</vt:lpstr>
      <vt:lpstr>Calibri Light</vt:lpstr>
      <vt:lpstr>inherit</vt:lpstr>
      <vt:lpstr>Minion-Regular</vt:lpstr>
      <vt:lpstr>Nexus Sans Pro</vt:lpstr>
      <vt:lpstr>var(--_99wljgj)</vt:lpstr>
      <vt:lpstr>Office Theme</vt:lpstr>
      <vt:lpstr>Application of Biological Therapy in Medicine</vt:lpstr>
      <vt:lpstr>PowerPoint Presentation</vt:lpstr>
      <vt:lpstr>PowerPoint Presentation</vt:lpstr>
      <vt:lpstr>PowerPoint Presentation</vt:lpstr>
      <vt:lpstr>Biological Therapy</vt:lpstr>
      <vt:lpstr>Biological Therapy - Immmunotherapy</vt:lpstr>
      <vt:lpstr>Immmunotherapy -History</vt:lpstr>
      <vt:lpstr>Cancer Immunosurveillance </vt:lpstr>
      <vt:lpstr>Three Phases of Immune Interaction With Tumor Cells</vt:lpstr>
      <vt:lpstr>Mechanisms of Tumor Cell Immune Escape</vt:lpstr>
      <vt:lpstr>Anticancer Immunotherapeutic Strategies</vt:lpstr>
      <vt:lpstr>Activation and Regulation of T-cell Responses</vt:lpstr>
      <vt:lpstr>Immune Checkpoint Therapy</vt:lpstr>
      <vt:lpstr>Immune Checkpoint Therapy Anti-CTLA-4 Therapy</vt:lpstr>
      <vt:lpstr>Immune Checkpoint Therapy Anti-PD-1/PD-L1 Therapy</vt:lpstr>
      <vt:lpstr>Other Inhibitory Immune Checkpoints</vt:lpstr>
      <vt:lpstr>Other Inhibitory Immune Checkpoints</vt:lpstr>
      <vt:lpstr>Other Inhibitory Immune Checkpoints</vt:lpstr>
      <vt:lpstr>Immune Costimulatory Molecules</vt:lpstr>
      <vt:lpstr>Inducible T-Cell Costimulator, ICOS</vt:lpstr>
      <vt:lpstr>4-1BB (CD137)</vt:lpstr>
      <vt:lpstr>OX40 (CD134)</vt:lpstr>
      <vt:lpstr>Adoptive Cell Transfer</vt:lpstr>
      <vt:lpstr>Adoptive Cell Transfer Adoptive Transfer of Tumor-Specific Cytotoxic T Cells</vt:lpstr>
      <vt:lpstr>Adoptive Cell Transfer Adoptive Immunotherapy With Genetically Modified Lymphocytes</vt:lpstr>
      <vt:lpstr>Four Generations of CAR T Cells</vt:lpstr>
      <vt:lpstr>Adoptive Cell Transfer Adoptive Transfer of Viral Specific T Cells</vt:lpstr>
      <vt:lpstr>Monoclonal Antibodies</vt:lpstr>
      <vt:lpstr>Monoclonal Antibodies Classification</vt:lpstr>
      <vt:lpstr>Naked mAbs</vt:lpstr>
      <vt:lpstr>Conjugated/Tagged/Labeled/Loaded mAbs</vt:lpstr>
      <vt:lpstr>Bispecific Monoclonal Antibodies</vt:lpstr>
      <vt:lpstr>Cytokine Therapy</vt:lpstr>
      <vt:lpstr>Cancer Vaccines</vt:lpstr>
      <vt:lpstr>Oncolytic Virus Immunotherapy</vt:lpstr>
      <vt:lpstr>Mechanisms of Tumor Resistance to Immune- Mediated Therapy</vt:lpstr>
      <vt:lpstr>Future Developments of Immunotherapy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Hereditary immunodeficiencies of innate immunity</dc:title>
  <dc:creator>Dell</dc:creator>
  <cp:lastModifiedBy>Dell</cp:lastModifiedBy>
  <cp:revision>113</cp:revision>
  <dcterms:created xsi:type="dcterms:W3CDTF">2023-09-21T07:53:54Z</dcterms:created>
  <dcterms:modified xsi:type="dcterms:W3CDTF">2023-10-30T11:10:30Z</dcterms:modified>
</cp:coreProperties>
</file>